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A3309C-E283-4D21-BFD2-E628E5567E22}"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3125295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A3309C-E283-4D21-BFD2-E628E5567E22}"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4061433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A3309C-E283-4D21-BFD2-E628E5567E22}"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4161772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A3309C-E283-4D21-BFD2-E628E5567E22}"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28042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A3309C-E283-4D21-BFD2-E628E5567E22}"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13777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A3309C-E283-4D21-BFD2-E628E5567E22}" type="datetimeFigureOut">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486691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A3309C-E283-4D21-BFD2-E628E5567E22}" type="datetimeFigureOut">
              <a:rPr lang="en-US" smtClean="0"/>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107431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A3309C-E283-4D21-BFD2-E628E5567E22}" type="datetimeFigureOut">
              <a:rPr lang="en-US" smtClean="0"/>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273308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A3309C-E283-4D21-BFD2-E628E5567E22}" type="datetimeFigureOut">
              <a:rPr lang="en-US" smtClean="0"/>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39236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A3309C-E283-4D21-BFD2-E628E5567E22}" type="datetimeFigureOut">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380974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A3309C-E283-4D21-BFD2-E628E5567E22}" type="datetimeFigureOut">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494D87-DB7F-40C8-8551-347DCEC72C03}" type="slidenum">
              <a:rPr lang="en-US" smtClean="0"/>
              <a:t>‹#›</a:t>
            </a:fld>
            <a:endParaRPr lang="en-US"/>
          </a:p>
        </p:txBody>
      </p:sp>
    </p:spTree>
    <p:extLst>
      <p:ext uri="{BB962C8B-B14F-4D97-AF65-F5344CB8AC3E}">
        <p14:creationId xmlns:p14="http://schemas.microsoft.com/office/powerpoint/2010/main" val="415930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3309C-E283-4D21-BFD2-E628E5567E22}" type="datetimeFigureOut">
              <a:rPr lang="en-US" smtClean="0"/>
              <a:t>11/12/2013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494D87-DB7F-40C8-8551-347DCEC72C03}" type="slidenum">
              <a:rPr lang="en-US" smtClean="0"/>
              <a:t>‹#›</a:t>
            </a:fld>
            <a:endParaRPr lang="en-US"/>
          </a:p>
        </p:txBody>
      </p:sp>
    </p:spTree>
    <p:extLst>
      <p:ext uri="{BB962C8B-B14F-4D97-AF65-F5344CB8AC3E}">
        <p14:creationId xmlns:p14="http://schemas.microsoft.com/office/powerpoint/2010/main" val="26825343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2.png"/><Relationship Id="rId18" Type="http://schemas.openxmlformats.org/officeDocument/2006/relationships/image" Target="../media/image56.png"/><Relationship Id="rId3" Type="http://schemas.openxmlformats.org/officeDocument/2006/relationships/image" Target="../media/image2.png"/><Relationship Id="rId7" Type="http://schemas.openxmlformats.org/officeDocument/2006/relationships/image" Target="../media/image37.png"/><Relationship Id="rId12" Type="http://schemas.openxmlformats.org/officeDocument/2006/relationships/image" Target="../media/image8.png"/><Relationship Id="rId17" Type="http://schemas.openxmlformats.org/officeDocument/2006/relationships/image" Target="../media/image55.png"/><Relationship Id="rId2" Type="http://schemas.openxmlformats.org/officeDocument/2006/relationships/slideLayout" Target="../slideLayouts/slideLayout6.xml"/><Relationship Id="rId16" Type="http://schemas.openxmlformats.org/officeDocument/2006/relationships/image" Target="../media/image54.png"/><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image" Target="../media/image4.png"/><Relationship Id="rId5" Type="http://schemas.openxmlformats.org/officeDocument/2006/relationships/slide" Target="slide3.xml"/><Relationship Id="rId15" Type="http://schemas.openxmlformats.org/officeDocument/2006/relationships/image" Target="../media/image5.png"/><Relationship Id="rId10" Type="http://schemas.openxmlformats.org/officeDocument/2006/relationships/hyperlink" Target="fscstart%20/al2%20/3%20101" TargetMode="External"/><Relationship Id="rId4" Type="http://schemas.openxmlformats.org/officeDocument/2006/relationships/image" Target="../media/image7.png"/><Relationship Id="rId9" Type="http://schemas.openxmlformats.org/officeDocument/2006/relationships/image" Target="../media/image53.wmf"/><Relationship Id="rId14"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58.png"/><Relationship Id="rId18" Type="http://schemas.openxmlformats.org/officeDocument/2006/relationships/image" Target="../media/image63.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5.png"/><Relationship Id="rId17" Type="http://schemas.openxmlformats.org/officeDocument/2006/relationships/image" Target="../media/image62.png"/><Relationship Id="rId2" Type="http://schemas.openxmlformats.org/officeDocument/2006/relationships/image" Target="../media/image2.png"/><Relationship Id="rId16" Type="http://schemas.openxmlformats.org/officeDocument/2006/relationships/image" Target="../media/image61.png"/><Relationship Id="rId20" Type="http://schemas.openxmlformats.org/officeDocument/2006/relationships/image" Target="../media/image65.png"/><Relationship Id="rId1" Type="http://schemas.openxmlformats.org/officeDocument/2006/relationships/slideLayout" Target="../slideLayouts/slideLayout6.xml"/><Relationship Id="rId6" Type="http://schemas.openxmlformats.org/officeDocument/2006/relationships/image" Target="../media/image57.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60.png"/><Relationship Id="rId10" Type="http://schemas.openxmlformats.org/officeDocument/2006/relationships/image" Target="../media/image32.png"/><Relationship Id="rId19" Type="http://schemas.openxmlformats.org/officeDocument/2006/relationships/image" Target="../media/image64.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59.pn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66.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37.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68.png"/><Relationship Id="rId10" Type="http://schemas.openxmlformats.org/officeDocument/2006/relationships/image" Target="../media/image32.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67.png"/></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1.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70.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9.pn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image" Target="../media/image17.png"/><Relationship Id="rId10" Type="http://schemas.openxmlformats.org/officeDocument/2006/relationships/image" Target="../media/image9.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72.png"/></Relationships>
</file>

<file path=ppt/slides/_rels/slide14.xml.rels><?xml version="1.0" encoding="UTF-8" standalone="yes"?>
<Relationships xmlns="http://schemas.openxmlformats.org/package/2006/relationships"><Relationship Id="rId8" Type="http://schemas.openxmlformats.org/officeDocument/2006/relationships/image" Target="../media/image69.png"/><Relationship Id="rId13" Type="http://schemas.openxmlformats.org/officeDocument/2006/relationships/image" Target="../media/image5.png"/><Relationship Id="rId3" Type="http://schemas.openxmlformats.org/officeDocument/2006/relationships/image" Target="../media/image74.png"/><Relationship Id="rId7" Type="http://schemas.openxmlformats.org/officeDocument/2006/relationships/image" Target="../media/image3.png"/><Relationship Id="rId12" Type="http://schemas.openxmlformats.org/officeDocument/2006/relationships/image" Target="../media/image9.png"/><Relationship Id="rId2" Type="http://schemas.openxmlformats.org/officeDocument/2006/relationships/image" Target="../media/image73.png"/><Relationship Id="rId1" Type="http://schemas.openxmlformats.org/officeDocument/2006/relationships/slideLayout" Target="../slideLayouts/slideLayout6.xml"/><Relationship Id="rId6" Type="http://schemas.openxmlformats.org/officeDocument/2006/relationships/slide" Target="slide3.xml"/><Relationship Id="rId11" Type="http://schemas.openxmlformats.org/officeDocument/2006/relationships/image" Target="../media/image8.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hyperlink" Target="fscstart%20/al2%20/3%20101" TargetMode="External"/><Relationship Id="rId14" Type="http://schemas.openxmlformats.org/officeDocument/2006/relationships/image" Target="../media/image75.png"/></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7.png"/><Relationship Id="rId18" Type="http://schemas.openxmlformats.org/officeDocument/2006/relationships/image" Target="../media/image82.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76.png"/><Relationship Id="rId17" Type="http://schemas.openxmlformats.org/officeDocument/2006/relationships/image" Target="../media/image81.png"/><Relationship Id="rId2" Type="http://schemas.openxmlformats.org/officeDocument/2006/relationships/image" Target="../media/image2.png"/><Relationship Id="rId16" Type="http://schemas.openxmlformats.org/officeDocument/2006/relationships/image" Target="../media/image80.png"/><Relationship Id="rId1" Type="http://schemas.openxmlformats.org/officeDocument/2006/relationships/slideLayout" Target="../slideLayouts/slideLayout6.xml"/><Relationship Id="rId6" Type="http://schemas.openxmlformats.org/officeDocument/2006/relationships/image" Target="../media/image69.pn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image" Target="../media/image79.pn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78.pn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84.png"/><Relationship Id="rId18" Type="http://schemas.openxmlformats.org/officeDocument/2006/relationships/image" Target="../media/image82.png"/><Relationship Id="rId3" Type="http://schemas.openxmlformats.org/officeDocument/2006/relationships/image" Target="../media/image7.png"/><Relationship Id="rId21" Type="http://schemas.openxmlformats.org/officeDocument/2006/relationships/image" Target="../media/image90.png"/><Relationship Id="rId7" Type="http://schemas.openxmlformats.org/officeDocument/2006/relationships/hyperlink" Target="fscstart%20/al2%20/3%20101" TargetMode="External"/><Relationship Id="rId12" Type="http://schemas.openxmlformats.org/officeDocument/2006/relationships/image" Target="../media/image83.png"/><Relationship Id="rId17" Type="http://schemas.openxmlformats.org/officeDocument/2006/relationships/image" Target="../media/image87.png"/><Relationship Id="rId2" Type="http://schemas.openxmlformats.org/officeDocument/2006/relationships/image" Target="../media/image2.png"/><Relationship Id="rId16" Type="http://schemas.openxmlformats.org/officeDocument/2006/relationships/image" Target="../media/image79.png"/><Relationship Id="rId20" Type="http://schemas.openxmlformats.org/officeDocument/2006/relationships/image" Target="../media/image89.png"/><Relationship Id="rId1" Type="http://schemas.openxmlformats.org/officeDocument/2006/relationships/slideLayout" Target="../slideLayouts/slideLayout6.xml"/><Relationship Id="rId6" Type="http://schemas.openxmlformats.org/officeDocument/2006/relationships/image" Target="../media/image69.png"/><Relationship Id="rId11" Type="http://schemas.openxmlformats.org/officeDocument/2006/relationships/image" Target="../media/image5.png"/><Relationship Id="rId24" Type="http://schemas.openxmlformats.org/officeDocument/2006/relationships/image" Target="../media/image17.png"/><Relationship Id="rId5" Type="http://schemas.openxmlformats.org/officeDocument/2006/relationships/image" Target="../media/image3.png"/><Relationship Id="rId15" Type="http://schemas.openxmlformats.org/officeDocument/2006/relationships/image" Target="../media/image86.png"/><Relationship Id="rId23" Type="http://schemas.openxmlformats.org/officeDocument/2006/relationships/image" Target="../media/image92.png"/><Relationship Id="rId10" Type="http://schemas.openxmlformats.org/officeDocument/2006/relationships/image" Target="../media/image9.png"/><Relationship Id="rId19" Type="http://schemas.openxmlformats.org/officeDocument/2006/relationships/image" Target="../media/image88.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85.png"/><Relationship Id="rId22" Type="http://schemas.openxmlformats.org/officeDocument/2006/relationships/image" Target="../media/image91.png"/></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4.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93.png"/><Relationship Id="rId17" Type="http://schemas.openxmlformats.org/officeDocument/2006/relationships/image" Target="../media/image17.png"/><Relationship Id="rId2" Type="http://schemas.openxmlformats.org/officeDocument/2006/relationships/image" Target="../media/image2.png"/><Relationship Id="rId16" Type="http://schemas.openxmlformats.org/officeDocument/2006/relationships/image" Target="../media/image92.png"/><Relationship Id="rId1" Type="http://schemas.openxmlformats.org/officeDocument/2006/relationships/slideLayout" Target="../slideLayouts/slideLayout6.xml"/><Relationship Id="rId6" Type="http://schemas.openxmlformats.org/officeDocument/2006/relationships/image" Target="../media/image69.pn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image" Target="../media/image96.png"/><Relationship Id="rId10" Type="http://schemas.openxmlformats.org/officeDocument/2006/relationships/image" Target="../media/image9.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95.png"/></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7.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9.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99.png"/><Relationship Id="rId10" Type="http://schemas.openxmlformats.org/officeDocument/2006/relationships/image" Target="../media/image32.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98.png"/></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100.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37.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32.png"/><Relationship Id="rId4" Type="http://schemas.openxmlformats.org/officeDocument/2006/relationships/slide" Target="slide3.xm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fscstart%20/al2%20/3%20101" TargetMode="External"/><Relationship Id="rId5" Type="http://schemas.openxmlformats.org/officeDocument/2006/relationships/image" Target="../media/image3.png"/><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01.jpeg"/><Relationship Id="rId7" Type="http://schemas.openxmlformats.org/officeDocument/2006/relationships/hyperlink" Target="fscstart%20/al2%20/3%20101" TargetMode="External"/><Relationship Id="rId2" Type="http://schemas.openxmlformats.org/officeDocument/2006/relationships/slide" Target="slide3.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hyperlink" Target="fscstart%20/al2%20/3%20101" TargetMode="External"/><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8.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image" Target="../media/image6.png"/><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slide" Target="slide3.xml"/><Relationship Id="rId15" Type="http://schemas.openxmlformats.org/officeDocument/2006/relationships/image" Target="../media/image13.pn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image" Target="../media/image7.png"/><Relationship Id="rId9" Type="http://schemas.openxmlformats.org/officeDocument/2006/relationships/image" Target="../media/image4.pn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hyperlink" Target="fscstart%20/al2%20/3%20101" TargetMode="External"/><Relationship Id="rId13" Type="http://schemas.openxmlformats.org/officeDocument/2006/relationships/image" Target="../media/image20.png"/><Relationship Id="rId3" Type="http://schemas.openxmlformats.org/officeDocument/2006/relationships/image" Target="../media/image2.png"/><Relationship Id="rId7" Type="http://schemas.openxmlformats.org/officeDocument/2006/relationships/image" Target="../media/image8.png"/><Relationship Id="rId12" Type="http://schemas.openxmlformats.org/officeDocument/2006/relationships/image" Target="../media/image19.png"/><Relationship Id="rId2" Type="http://schemas.openxmlformats.org/officeDocument/2006/relationships/image" Target="../media/image6.png"/><Relationship Id="rId16"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slide" Target="slide3.xml"/><Relationship Id="rId15" Type="http://schemas.openxmlformats.org/officeDocument/2006/relationships/image" Target="../media/image18.png"/><Relationship Id="rId10" Type="http://schemas.openxmlformats.org/officeDocument/2006/relationships/image" Target="../media/image9.png"/><Relationship Id="rId4" Type="http://schemas.openxmlformats.org/officeDocument/2006/relationships/image" Target="../media/image7.png"/><Relationship Id="rId9" Type="http://schemas.openxmlformats.org/officeDocument/2006/relationships/image" Target="../media/image4.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hyperlink" Target="fscstart%20/al2%20/3%20101" TargetMode="External"/><Relationship Id="rId13" Type="http://schemas.openxmlformats.org/officeDocument/2006/relationships/image" Target="../media/image23.png"/><Relationship Id="rId18" Type="http://schemas.openxmlformats.org/officeDocument/2006/relationships/image" Target="../media/image28.png"/><Relationship Id="rId3" Type="http://schemas.openxmlformats.org/officeDocument/2006/relationships/image" Target="../media/image2.png"/><Relationship Id="rId21" Type="http://schemas.openxmlformats.org/officeDocument/2006/relationships/image" Target="../media/image17.png"/><Relationship Id="rId7" Type="http://schemas.openxmlformats.org/officeDocument/2006/relationships/image" Target="../media/image8.png"/><Relationship Id="rId12" Type="http://schemas.openxmlformats.org/officeDocument/2006/relationships/image" Target="../media/image22.png"/><Relationship Id="rId17" Type="http://schemas.openxmlformats.org/officeDocument/2006/relationships/image" Target="../media/image27.png"/><Relationship Id="rId2" Type="http://schemas.openxmlformats.org/officeDocument/2006/relationships/image" Target="../media/image6.png"/><Relationship Id="rId16" Type="http://schemas.openxmlformats.org/officeDocument/2006/relationships/image" Target="../media/image26.png"/><Relationship Id="rId20" Type="http://schemas.openxmlformats.org/officeDocument/2006/relationships/image" Target="../media/image30.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slide" Target="slide3.xml"/><Relationship Id="rId15" Type="http://schemas.openxmlformats.org/officeDocument/2006/relationships/image" Target="../media/image25.png"/><Relationship Id="rId10" Type="http://schemas.openxmlformats.org/officeDocument/2006/relationships/image" Target="../media/image9.png"/><Relationship Id="rId19" Type="http://schemas.openxmlformats.org/officeDocument/2006/relationships/image" Target="../media/image29.png"/><Relationship Id="rId4" Type="http://schemas.openxmlformats.org/officeDocument/2006/relationships/image" Target="../media/image7.png"/><Relationship Id="rId9" Type="http://schemas.openxmlformats.org/officeDocument/2006/relationships/image" Target="../media/image4.png"/><Relationship Id="rId14" Type="http://schemas.openxmlformats.org/officeDocument/2006/relationships/image" Target="../media/image24.png"/><Relationship Id="rId22" Type="http://schemas.openxmlformats.org/officeDocument/2006/relationships/image" Target="../media/image31.png"/></Relationships>
</file>

<file path=ppt/slides/_rels/slide6.xml.rels><?xml version="1.0" encoding="UTF-8" standalone="yes"?>
<Relationships xmlns="http://schemas.openxmlformats.org/package/2006/relationships"><Relationship Id="rId8" Type="http://schemas.openxmlformats.org/officeDocument/2006/relationships/hyperlink" Target="fscstart%20/al2%20/3%20101" TargetMode="External"/><Relationship Id="rId13" Type="http://schemas.openxmlformats.org/officeDocument/2006/relationships/image" Target="../media/image33.png"/><Relationship Id="rId3" Type="http://schemas.openxmlformats.org/officeDocument/2006/relationships/image" Target="../media/image2.png"/><Relationship Id="rId7" Type="http://schemas.openxmlformats.org/officeDocument/2006/relationships/image" Target="../media/image8.png"/><Relationship Id="rId12" Type="http://schemas.openxmlformats.org/officeDocument/2006/relationships/image" Target="../media/image5.png"/><Relationship Id="rId2" Type="http://schemas.openxmlformats.org/officeDocument/2006/relationships/image" Target="../media/image6.png"/><Relationship Id="rId16" Type="http://schemas.openxmlformats.org/officeDocument/2006/relationships/image" Target="../media/image36.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9.png"/><Relationship Id="rId5" Type="http://schemas.openxmlformats.org/officeDocument/2006/relationships/slide" Target="slide3.xml"/><Relationship Id="rId15" Type="http://schemas.openxmlformats.org/officeDocument/2006/relationships/image" Target="../media/image35.png"/><Relationship Id="rId10" Type="http://schemas.openxmlformats.org/officeDocument/2006/relationships/image" Target="../media/image32.png"/><Relationship Id="rId4" Type="http://schemas.openxmlformats.org/officeDocument/2006/relationships/image" Target="../media/image7.png"/><Relationship Id="rId9" Type="http://schemas.openxmlformats.org/officeDocument/2006/relationships/image" Target="../media/image4.png"/><Relationship Id="rId14" Type="http://schemas.openxmlformats.org/officeDocument/2006/relationships/image" Target="../media/image34.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38.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37.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40.png"/><Relationship Id="rId10" Type="http://schemas.openxmlformats.org/officeDocument/2006/relationships/image" Target="../media/image32.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39.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43.png"/><Relationship Id="rId18"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42.png"/><Relationship Id="rId17" Type="http://schemas.openxmlformats.org/officeDocument/2006/relationships/image" Target="../media/image47.png"/><Relationship Id="rId2" Type="http://schemas.openxmlformats.org/officeDocument/2006/relationships/image" Target="../media/image2.png"/><Relationship Id="rId16" Type="http://schemas.openxmlformats.org/officeDocument/2006/relationships/image" Target="../media/image46.png"/><Relationship Id="rId1" Type="http://schemas.openxmlformats.org/officeDocument/2006/relationships/slideLayout" Target="../slideLayouts/slideLayout6.xml"/><Relationship Id="rId6" Type="http://schemas.openxmlformats.org/officeDocument/2006/relationships/image" Target="../media/image41.pn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image" Target="../media/image45.png"/><Relationship Id="rId10" Type="http://schemas.openxmlformats.org/officeDocument/2006/relationships/image" Target="../media/image9.png"/><Relationship Id="rId19" Type="http://schemas.openxmlformats.org/officeDocument/2006/relationships/image" Target="../media/image48.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44.png"/></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48.png"/><Relationship Id="rId18" Type="http://schemas.openxmlformats.org/officeDocument/2006/relationships/image" Target="../media/image47.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5.png"/><Relationship Id="rId17" Type="http://schemas.openxmlformats.org/officeDocument/2006/relationships/image" Target="../media/image46.png"/><Relationship Id="rId2" Type="http://schemas.openxmlformats.org/officeDocument/2006/relationships/image" Target="../media/image2.png"/><Relationship Id="rId16" Type="http://schemas.openxmlformats.org/officeDocument/2006/relationships/image" Target="../media/image51.png"/><Relationship Id="rId1" Type="http://schemas.openxmlformats.org/officeDocument/2006/relationships/slideLayout" Target="../slideLayouts/slideLayout6.xml"/><Relationship Id="rId6" Type="http://schemas.openxmlformats.org/officeDocument/2006/relationships/image" Target="../media/image41.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50.png"/><Relationship Id="rId10" Type="http://schemas.openxmlformats.org/officeDocument/2006/relationships/image" Target="../media/image32.png"/><Relationship Id="rId19" Type="http://schemas.openxmlformats.org/officeDocument/2006/relationships/image" Target="../media/image52.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4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6494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898525" y="7018338"/>
            <a:ext cx="8229600" cy="296862"/>
          </a:xfrm>
        </p:spPr>
        <p:txBody>
          <a:bodyPr/>
          <a:lstStyle/>
          <a:p>
            <a:pPr algn="r"/>
            <a:r>
              <a:rPr lang="en-US" sz="1200"/>
              <a:t>Example 5-2b</a:t>
            </a:r>
          </a:p>
        </p:txBody>
      </p:sp>
      <p:sp>
        <p:nvSpPr>
          <p:cNvPr id="29491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94916" name="Picture 4"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4917" name="Picture 5"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4918" name="Picture 6"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4919" name="Picture 7" descr="your tur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94920" name="Object 8"/>
          <p:cNvGraphicFramePr>
            <a:graphicFrameLocks noChangeAspect="1"/>
          </p:cNvGraphicFramePr>
          <p:nvPr/>
        </p:nvGraphicFramePr>
        <p:xfrm>
          <a:off x="0" y="0"/>
          <a:ext cx="914400" cy="596900"/>
        </p:xfrm>
        <a:graphic>
          <a:graphicData uri="http://schemas.openxmlformats.org/presentationml/2006/ole">
            <mc:AlternateContent xmlns:mc="http://schemas.openxmlformats.org/markup-compatibility/2006">
              <mc:Choice xmlns:v="urn:schemas-microsoft-com:vml" Requires="v">
                <p:oleObj spid="_x0000_s1026" name="Equation" r:id="rId8" imgW="914400" imgH="596880" progId="Equation.DSMT4">
                  <p:embed/>
                </p:oleObj>
              </mc:Choice>
              <mc:Fallback>
                <p:oleObj name="Equation" r:id="rId8" imgW="914400" imgH="596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94921" name="Picture 9" descr="help">
            <a:hlinkClick r:id="rId10" action="ppaction://program"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4925" name="Picture 13" descr="secstart">
            <a:hlinkClick r:id="" action="ppaction://noaction" highlightClick="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4930" name="Picture 18" descr="stop sign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294931" name="Picture 19" descr="check">
            <a:hlinkClick r:id="" action="ppaction://noaction" highlightClick="1"/>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294932" name="Picture 20" descr="3-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294946" name="Group 34"/>
          <p:cNvGrpSpPr>
            <a:grpSpLocks/>
          </p:cNvGrpSpPr>
          <p:nvPr/>
        </p:nvGrpSpPr>
        <p:grpSpPr bwMode="auto">
          <a:xfrm>
            <a:off x="615950" y="1212850"/>
            <a:ext cx="4652963" cy="1606550"/>
            <a:chOff x="388" y="764"/>
            <a:chExt cx="2931" cy="1012"/>
          </a:xfrm>
        </p:grpSpPr>
        <p:pic>
          <p:nvPicPr>
            <p:cNvPr id="294943" name="Picture 31" descr="03-05-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441" y="1067"/>
              <a:ext cx="1200" cy="225"/>
            </a:xfrm>
            <a:prstGeom prst="rect">
              <a:avLst/>
            </a:prstGeom>
            <a:noFill/>
            <a:extLst>
              <a:ext uri="{909E8E84-426E-40DD-AFC4-6F175D3DCCD1}">
                <a14:hiddenFill xmlns:a14="http://schemas.microsoft.com/office/drawing/2010/main">
                  <a:solidFill>
                    <a:srgbClr val="FFFFFF"/>
                  </a:solidFill>
                </a14:hiddenFill>
              </a:ext>
            </a:extLst>
          </p:spPr>
        </p:pic>
        <p:pic>
          <p:nvPicPr>
            <p:cNvPr id="294944" name="Picture 32" descr="03-05-4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439" y="1304"/>
              <a:ext cx="1661" cy="225"/>
            </a:xfrm>
            <a:prstGeom prst="rect">
              <a:avLst/>
            </a:prstGeom>
            <a:noFill/>
            <a:extLst>
              <a:ext uri="{909E8E84-426E-40DD-AFC4-6F175D3DCCD1}">
                <a14:hiddenFill xmlns:a14="http://schemas.microsoft.com/office/drawing/2010/main">
                  <a:solidFill>
                    <a:srgbClr val="FFFFFF"/>
                  </a:solidFill>
                </a14:hiddenFill>
              </a:ext>
            </a:extLst>
          </p:spPr>
        </p:pic>
        <p:pic>
          <p:nvPicPr>
            <p:cNvPr id="294945" name="Picture 33" descr="03-05-4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invGray">
            <a:xfrm>
              <a:off x="446" y="1551"/>
              <a:ext cx="1206" cy="225"/>
            </a:xfrm>
            <a:prstGeom prst="rect">
              <a:avLst/>
            </a:prstGeom>
            <a:noFill/>
            <a:extLst>
              <a:ext uri="{909E8E84-426E-40DD-AFC4-6F175D3DCCD1}">
                <a14:hiddenFill xmlns:a14="http://schemas.microsoft.com/office/drawing/2010/main">
                  <a:solidFill>
                    <a:srgbClr val="FFFFFF"/>
                  </a:solidFill>
                </a14:hiddenFill>
              </a:ext>
            </a:extLst>
          </p:spPr>
        </p:pic>
        <p:sp>
          <p:nvSpPr>
            <p:cNvPr id="294934" name="Rectangle 22"/>
            <p:cNvSpPr>
              <a:spLocks noChangeArrowheads="1"/>
            </p:cNvSpPr>
            <p:nvPr/>
          </p:nvSpPr>
          <p:spPr bwMode="invGray">
            <a:xfrm>
              <a:off x="388" y="764"/>
              <a:ext cx="2931"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FFEB55"/>
                  </a:solidFill>
                </a:rPr>
                <a:t>Solve the system of equations.</a:t>
              </a:r>
            </a:p>
          </p:txBody>
        </p:sp>
      </p:grpSp>
      <p:sp>
        <p:nvSpPr>
          <p:cNvPr id="294942" name="Rectangle 30"/>
          <p:cNvSpPr>
            <a:spLocks noChangeArrowheads="1"/>
          </p:cNvSpPr>
          <p:nvPr/>
        </p:nvSpPr>
        <p:spPr bwMode="auto">
          <a:xfrm>
            <a:off x="615950" y="3219450"/>
            <a:ext cx="7099300"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FFEB55"/>
                </a:solidFill>
              </a:rPr>
              <a:t>Answer:</a:t>
            </a:r>
            <a:r>
              <a:rPr lang="en-US" b="1"/>
              <a:t>  </a:t>
            </a:r>
            <a:r>
              <a:rPr lang="en-US"/>
              <a:t>There are an infinite number of solutions.</a:t>
            </a:r>
          </a:p>
        </p:txBody>
      </p:sp>
    </p:spTree>
    <p:extLst>
      <p:ext uri="{BB962C8B-B14F-4D97-AF65-F5344CB8AC3E}">
        <p14:creationId xmlns:p14="http://schemas.microsoft.com/office/powerpoint/2010/main" val="304623845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94919"/>
                                        </p:tgtEl>
                                        <p:attrNameLst>
                                          <p:attrName>style.visibility</p:attrName>
                                        </p:attrNameLst>
                                      </p:cBhvr>
                                      <p:to>
                                        <p:strVal val="visible"/>
                                      </p:to>
                                    </p:set>
                                    <p:animEffect transition="in" filter="barn(outVertical)">
                                      <p:cBhvr>
                                        <p:cTn id="7" dur="500"/>
                                        <p:tgtEl>
                                          <p:spTgt spid="29491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94946"/>
                                        </p:tgtEl>
                                        <p:attrNameLst>
                                          <p:attrName>style.visibility</p:attrName>
                                        </p:attrNameLst>
                                      </p:cBhvr>
                                      <p:to>
                                        <p:strVal val="visible"/>
                                      </p:to>
                                    </p:set>
                                    <p:animEffect transition="in" filter="wipe(left)">
                                      <p:cBhvr>
                                        <p:cTn id="11" dur="500"/>
                                        <p:tgtEl>
                                          <p:spTgt spid="2949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4942"/>
                                        </p:tgtEl>
                                        <p:attrNameLst>
                                          <p:attrName>style.visibility</p:attrName>
                                        </p:attrNameLst>
                                      </p:cBhvr>
                                      <p:to>
                                        <p:strVal val="visible"/>
                                      </p:to>
                                    </p:set>
                                    <p:animEffect transition="in" filter="wipe(left)">
                                      <p:cBhvr>
                                        <p:cTn id="16" dur="500"/>
                                        <p:tgtEl>
                                          <p:spTgt spid="294942"/>
                                        </p:tgtEl>
                                      </p:cBhvr>
                                    </p:animEffect>
                                  </p:childTnLst>
                                </p:cTn>
                              </p:par>
                            </p:childTnLst>
                          </p:cTn>
                        </p:par>
                        <p:par>
                          <p:cTn id="17" fill="hold" nodeType="afterGroup">
                            <p:stCondLst>
                              <p:cond delay="500"/>
                            </p:stCondLst>
                            <p:childTnLst>
                              <p:par>
                                <p:cTn id="18" presetID="4" presetClass="entr" presetSubtype="32" fill="hold" nodeType="afterEffect">
                                  <p:stCondLst>
                                    <p:cond delay="0"/>
                                  </p:stCondLst>
                                  <p:childTnLst>
                                    <p:set>
                                      <p:cBhvr>
                                        <p:cTn id="19" dur="1" fill="hold">
                                          <p:stCondLst>
                                            <p:cond delay="0"/>
                                          </p:stCondLst>
                                        </p:cTn>
                                        <p:tgtEl>
                                          <p:spTgt spid="294930"/>
                                        </p:tgtEl>
                                        <p:attrNameLst>
                                          <p:attrName>style.visibility</p:attrName>
                                        </p:attrNameLst>
                                      </p:cBhvr>
                                      <p:to>
                                        <p:strVal val="visible"/>
                                      </p:to>
                                    </p:set>
                                    <p:animEffect transition="in" filter="box(out)">
                                      <p:cBhvr>
                                        <p:cTn id="20" dur="500"/>
                                        <p:tgtEl>
                                          <p:spTgt spid="294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4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898525" y="7018338"/>
            <a:ext cx="8229600" cy="296862"/>
          </a:xfrm>
        </p:spPr>
        <p:txBody>
          <a:bodyPr/>
          <a:lstStyle/>
          <a:p>
            <a:pPr algn="r"/>
            <a:r>
              <a:rPr lang="en-US" sz="1200"/>
              <a:t>Example 5-3a</a:t>
            </a:r>
          </a:p>
        </p:txBody>
      </p:sp>
      <p:sp>
        <p:nvSpPr>
          <p:cNvPr id="29593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95940"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5941"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5942"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5943" name="Picture 7" descr="exampl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295944"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5948" name="Picture 12"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5953" name="Picture 17" descr="stop sign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295954" name="Picture 18" descr="check">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295955" name="Picture 19" descr="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295964" name="Group 28"/>
          <p:cNvGrpSpPr>
            <a:grpSpLocks/>
          </p:cNvGrpSpPr>
          <p:nvPr/>
        </p:nvGrpSpPr>
        <p:grpSpPr bwMode="auto">
          <a:xfrm>
            <a:off x="615950" y="1212850"/>
            <a:ext cx="4652963" cy="1565275"/>
            <a:chOff x="388" y="764"/>
            <a:chExt cx="2931" cy="986"/>
          </a:xfrm>
        </p:grpSpPr>
        <p:sp>
          <p:nvSpPr>
            <p:cNvPr id="295957" name="Rectangle 21"/>
            <p:cNvSpPr>
              <a:spLocks noChangeArrowheads="1"/>
            </p:cNvSpPr>
            <p:nvPr/>
          </p:nvSpPr>
          <p:spPr bwMode="auto">
            <a:xfrm>
              <a:off x="388" y="764"/>
              <a:ext cx="2931"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FFEB55"/>
                  </a:solidFill>
                </a:rPr>
                <a:t>Solve the system of equations.</a:t>
              </a:r>
            </a:p>
          </p:txBody>
        </p:sp>
        <p:pic>
          <p:nvPicPr>
            <p:cNvPr id="295961" name="Picture 25" descr="03-05-4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61" y="1047"/>
              <a:ext cx="1311" cy="222"/>
            </a:xfrm>
            <a:prstGeom prst="rect">
              <a:avLst/>
            </a:prstGeom>
            <a:noFill/>
            <a:extLst>
              <a:ext uri="{909E8E84-426E-40DD-AFC4-6F175D3DCCD1}">
                <a14:hiddenFill xmlns:a14="http://schemas.microsoft.com/office/drawing/2010/main">
                  <a:solidFill>
                    <a:srgbClr val="FFFFFF"/>
                  </a:solidFill>
                </a14:hiddenFill>
              </a:ext>
            </a:extLst>
          </p:spPr>
        </p:pic>
        <p:pic>
          <p:nvPicPr>
            <p:cNvPr id="295962" name="Picture 26" descr="03-05-4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61" y="1287"/>
              <a:ext cx="1500" cy="222"/>
            </a:xfrm>
            <a:prstGeom prst="rect">
              <a:avLst/>
            </a:prstGeom>
            <a:noFill/>
            <a:extLst>
              <a:ext uri="{909E8E84-426E-40DD-AFC4-6F175D3DCCD1}">
                <a14:hiddenFill xmlns:a14="http://schemas.microsoft.com/office/drawing/2010/main">
                  <a:solidFill>
                    <a:srgbClr val="FFFFFF"/>
                  </a:solidFill>
                </a14:hiddenFill>
              </a:ext>
            </a:extLst>
          </p:spPr>
        </p:pic>
        <p:pic>
          <p:nvPicPr>
            <p:cNvPr id="295963" name="Picture 27" descr="03-05-4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61" y="1528"/>
              <a:ext cx="1637" cy="222"/>
            </a:xfrm>
            <a:prstGeom prst="rect">
              <a:avLst/>
            </a:prstGeom>
            <a:noFill/>
            <a:extLst>
              <a:ext uri="{909E8E84-426E-40DD-AFC4-6F175D3DCCD1}">
                <a14:hiddenFill xmlns:a14="http://schemas.microsoft.com/office/drawing/2010/main">
                  <a:solidFill>
                    <a:srgbClr val="FFFFFF"/>
                  </a:solidFill>
                </a14:hiddenFill>
              </a:ext>
            </a:extLst>
          </p:spPr>
        </p:pic>
      </p:grpSp>
      <p:sp>
        <p:nvSpPr>
          <p:cNvPr id="295965" name="Rectangle 29"/>
          <p:cNvSpPr>
            <a:spLocks noChangeArrowheads="1"/>
          </p:cNvSpPr>
          <p:nvPr/>
        </p:nvSpPr>
        <p:spPr bwMode="auto">
          <a:xfrm>
            <a:off x="615950" y="2952750"/>
            <a:ext cx="563086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Eliminate </a:t>
            </a:r>
            <a:r>
              <a:rPr lang="en-US" sz="2800" i="1">
                <a:latin typeface="Times New Roman" pitchFamily="18" charset="0"/>
              </a:rPr>
              <a:t>x</a:t>
            </a:r>
            <a:r>
              <a:rPr lang="en-US"/>
              <a:t> in the second two equations.</a:t>
            </a:r>
          </a:p>
        </p:txBody>
      </p:sp>
      <p:grpSp>
        <p:nvGrpSpPr>
          <p:cNvPr id="295972" name="Group 36"/>
          <p:cNvGrpSpPr>
            <a:grpSpLocks/>
          </p:cNvGrpSpPr>
          <p:nvPr/>
        </p:nvGrpSpPr>
        <p:grpSpPr bwMode="auto">
          <a:xfrm>
            <a:off x="615950" y="5608638"/>
            <a:ext cx="6688138" cy="749300"/>
            <a:chOff x="388" y="3533"/>
            <a:chExt cx="4213" cy="472"/>
          </a:xfrm>
        </p:grpSpPr>
        <p:sp>
          <p:nvSpPr>
            <p:cNvPr id="295966" name="Rectangle 30"/>
            <p:cNvSpPr>
              <a:spLocks noChangeArrowheads="1"/>
            </p:cNvSpPr>
            <p:nvPr/>
          </p:nvSpPr>
          <p:spPr bwMode="auto">
            <a:xfrm>
              <a:off x="388" y="3533"/>
              <a:ext cx="4213" cy="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371600">
                <a:tabLst>
                  <a:tab pos="1371600" algn="l"/>
                  <a:tab pos="4232275" algn="l"/>
                </a:tabLst>
              </a:pPr>
              <a:r>
                <a:rPr lang="en-US" b="1">
                  <a:solidFill>
                    <a:srgbClr val="FFEB55"/>
                  </a:solidFill>
                </a:rPr>
                <a:t>Answer:</a:t>
              </a:r>
              <a:r>
                <a:rPr lang="en-US"/>
                <a:t>  The equation 	is never true.  </a:t>
              </a:r>
              <a:br>
                <a:rPr lang="en-US"/>
              </a:br>
              <a:r>
                <a:rPr lang="en-US"/>
                <a:t>	So, there is no solution of this system.</a:t>
              </a:r>
            </a:p>
          </p:txBody>
        </p:sp>
        <p:pic>
          <p:nvPicPr>
            <p:cNvPr id="295971" name="Picture 35" descr="03-05-5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2499" y="3568"/>
              <a:ext cx="552" cy="1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95992" name="Group 56"/>
          <p:cNvGrpSpPr>
            <a:grpSpLocks/>
          </p:cNvGrpSpPr>
          <p:nvPr/>
        </p:nvGrpSpPr>
        <p:grpSpPr bwMode="auto">
          <a:xfrm>
            <a:off x="731838" y="4095750"/>
            <a:ext cx="7796212" cy="792163"/>
            <a:chOff x="461" y="2580"/>
            <a:chExt cx="4911" cy="499"/>
          </a:xfrm>
        </p:grpSpPr>
        <p:grpSp>
          <p:nvGrpSpPr>
            <p:cNvPr id="295988" name="Group 52"/>
            <p:cNvGrpSpPr>
              <a:grpSpLocks/>
            </p:cNvGrpSpPr>
            <p:nvPr/>
          </p:nvGrpSpPr>
          <p:grpSpPr bwMode="auto">
            <a:xfrm>
              <a:off x="461" y="2580"/>
              <a:ext cx="4911" cy="237"/>
              <a:chOff x="461" y="2580"/>
              <a:chExt cx="4911" cy="237"/>
            </a:xfrm>
          </p:grpSpPr>
          <p:pic>
            <p:nvPicPr>
              <p:cNvPr id="295968" name="Picture 32" descr="03-05-5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461" y="2595"/>
                <a:ext cx="1637" cy="222"/>
              </a:xfrm>
              <a:prstGeom prst="rect">
                <a:avLst/>
              </a:prstGeom>
              <a:noFill/>
              <a:extLst>
                <a:ext uri="{909E8E84-426E-40DD-AFC4-6F175D3DCCD1}">
                  <a14:hiddenFill xmlns:a14="http://schemas.microsoft.com/office/drawing/2010/main">
                    <a:solidFill>
                      <a:srgbClr val="FFFFFF"/>
                    </a:solidFill>
                  </a14:hiddenFill>
                </a:ext>
              </a:extLst>
            </p:spPr>
          </p:pic>
          <p:pic>
            <p:nvPicPr>
              <p:cNvPr id="295973" name="Picture 37" descr="03-05-9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invGray">
              <a:xfrm>
                <a:off x="3171" y="2580"/>
                <a:ext cx="2177" cy="230"/>
              </a:xfrm>
              <a:prstGeom prst="rect">
                <a:avLst/>
              </a:prstGeom>
              <a:noFill/>
              <a:extLst>
                <a:ext uri="{909E8E84-426E-40DD-AFC4-6F175D3DCCD1}">
                  <a14:hiddenFill xmlns:a14="http://schemas.microsoft.com/office/drawing/2010/main">
                    <a:solidFill>
                      <a:srgbClr val="FFFFFF"/>
                    </a:solidFill>
                  </a14:hiddenFill>
                </a:ext>
              </a:extLst>
            </p:spPr>
          </p:pic>
          <p:sp>
            <p:nvSpPr>
              <p:cNvPr id="295974" name="Line 38"/>
              <p:cNvSpPr>
                <a:spLocks noChangeShapeType="1"/>
              </p:cNvSpPr>
              <p:nvPr/>
            </p:nvSpPr>
            <p:spPr bwMode="invGray">
              <a:xfrm>
                <a:off x="3170" y="2804"/>
                <a:ext cx="220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95986" name="Group 50"/>
            <p:cNvGrpSpPr>
              <a:grpSpLocks/>
            </p:cNvGrpSpPr>
            <p:nvPr/>
          </p:nvGrpSpPr>
          <p:grpSpPr bwMode="auto">
            <a:xfrm>
              <a:off x="945" y="2741"/>
              <a:ext cx="2129" cy="338"/>
              <a:chOff x="945" y="2741"/>
              <a:chExt cx="2129" cy="338"/>
            </a:xfrm>
          </p:grpSpPr>
          <p:sp>
            <p:nvSpPr>
              <p:cNvPr id="295976" name="AutoShape 40"/>
              <p:cNvSpPr>
                <a:spLocks noChangeArrowheads="1"/>
              </p:cNvSpPr>
              <p:nvPr/>
            </p:nvSpPr>
            <p:spPr bwMode="invGray">
              <a:xfrm>
                <a:off x="945" y="2813"/>
                <a:ext cx="1210" cy="266"/>
              </a:xfrm>
              <a:prstGeom prst="roundRect">
                <a:avLst>
                  <a:gd name="adj" fmla="val 16667"/>
                </a:avLst>
              </a:prstGeom>
              <a:solidFill>
                <a:schemeClr val="accent1">
                  <a:alpha val="50000"/>
                </a:schemeClr>
              </a:solidFill>
              <a:ln w="25400" algn="ctr">
                <a:solidFill>
                  <a:srgbClr val="FFEB55"/>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95977" name="Rectangle 41"/>
              <p:cNvSpPr>
                <a:spLocks noChangeArrowheads="1"/>
              </p:cNvSpPr>
              <p:nvPr/>
            </p:nvSpPr>
            <p:spPr bwMode="invGray">
              <a:xfrm>
                <a:off x="980" y="2837"/>
                <a:ext cx="1127"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sz="2000" b="1"/>
                  <a:t>Multiply by 2.</a:t>
                </a:r>
              </a:p>
            </p:txBody>
          </p:sp>
          <p:cxnSp>
            <p:nvCxnSpPr>
              <p:cNvPr id="295978" name="AutoShape 42"/>
              <p:cNvCxnSpPr>
                <a:cxnSpLocks noChangeShapeType="1"/>
                <a:stCxn id="295976" idx="3"/>
              </p:cNvCxnSpPr>
              <p:nvPr/>
            </p:nvCxnSpPr>
            <p:spPr bwMode="invGray">
              <a:xfrm flipV="1">
                <a:off x="2163" y="2741"/>
                <a:ext cx="911" cy="205"/>
              </a:xfrm>
              <a:prstGeom prst="straightConnector1">
                <a:avLst/>
              </a:prstGeom>
              <a:noFill/>
              <a:ln w="25400">
                <a:solidFill>
                  <a:srgbClr val="FFEB5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nvGrpSpPr>
          <p:cNvPr id="295991" name="Group 55"/>
          <p:cNvGrpSpPr>
            <a:grpSpLocks/>
          </p:cNvGrpSpPr>
          <p:nvPr/>
        </p:nvGrpSpPr>
        <p:grpSpPr bwMode="auto">
          <a:xfrm>
            <a:off x="731838" y="3467100"/>
            <a:ext cx="7739062" cy="422275"/>
            <a:chOff x="461" y="2184"/>
            <a:chExt cx="4875" cy="266"/>
          </a:xfrm>
        </p:grpSpPr>
        <p:grpSp>
          <p:nvGrpSpPr>
            <p:cNvPr id="295987" name="Group 51"/>
            <p:cNvGrpSpPr>
              <a:grpSpLocks/>
            </p:cNvGrpSpPr>
            <p:nvPr/>
          </p:nvGrpSpPr>
          <p:grpSpPr bwMode="auto">
            <a:xfrm>
              <a:off x="461" y="2208"/>
              <a:ext cx="4875" cy="229"/>
              <a:chOff x="461" y="2208"/>
              <a:chExt cx="4875" cy="229"/>
            </a:xfrm>
          </p:grpSpPr>
          <p:pic>
            <p:nvPicPr>
              <p:cNvPr id="295967" name="Picture 31" descr="03-05-5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invGray">
              <a:xfrm>
                <a:off x="461" y="2208"/>
                <a:ext cx="1500" cy="222"/>
              </a:xfrm>
              <a:prstGeom prst="rect">
                <a:avLst/>
              </a:prstGeom>
              <a:noFill/>
              <a:extLst>
                <a:ext uri="{909E8E84-426E-40DD-AFC4-6F175D3DCCD1}">
                  <a14:hiddenFill xmlns:a14="http://schemas.microsoft.com/office/drawing/2010/main">
                    <a:solidFill>
                      <a:srgbClr val="FFFFFF"/>
                    </a:solidFill>
                  </a14:hiddenFill>
                </a:ext>
              </a:extLst>
            </p:spPr>
          </p:pic>
          <p:pic>
            <p:nvPicPr>
              <p:cNvPr id="295969" name="Picture 33" descr="03-05-5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invGray">
              <a:xfrm>
                <a:off x="3510" y="2215"/>
                <a:ext cx="1826" cy="2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95985" name="Group 49"/>
            <p:cNvGrpSpPr>
              <a:grpSpLocks/>
            </p:cNvGrpSpPr>
            <p:nvPr/>
          </p:nvGrpSpPr>
          <p:grpSpPr bwMode="auto">
            <a:xfrm>
              <a:off x="2027" y="2184"/>
              <a:ext cx="1458" cy="266"/>
              <a:chOff x="2027" y="2184"/>
              <a:chExt cx="1458" cy="266"/>
            </a:xfrm>
          </p:grpSpPr>
          <p:sp>
            <p:nvSpPr>
              <p:cNvPr id="295980" name="AutoShape 44"/>
              <p:cNvSpPr>
                <a:spLocks noChangeArrowheads="1"/>
              </p:cNvSpPr>
              <p:nvPr/>
            </p:nvSpPr>
            <p:spPr bwMode="invGray">
              <a:xfrm>
                <a:off x="2027" y="2184"/>
                <a:ext cx="1210" cy="266"/>
              </a:xfrm>
              <a:prstGeom prst="roundRect">
                <a:avLst>
                  <a:gd name="adj" fmla="val 16667"/>
                </a:avLst>
              </a:prstGeom>
              <a:solidFill>
                <a:schemeClr val="accent1">
                  <a:alpha val="50000"/>
                </a:schemeClr>
              </a:solidFill>
              <a:ln w="25400" algn="ctr">
                <a:solidFill>
                  <a:srgbClr val="FFEB55"/>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95981" name="Rectangle 45"/>
              <p:cNvSpPr>
                <a:spLocks noChangeArrowheads="1"/>
              </p:cNvSpPr>
              <p:nvPr/>
            </p:nvSpPr>
            <p:spPr bwMode="invGray">
              <a:xfrm>
                <a:off x="2062" y="2208"/>
                <a:ext cx="1127"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sz="2000" b="1"/>
                  <a:t>Multiply by 3.</a:t>
                </a:r>
              </a:p>
            </p:txBody>
          </p:sp>
          <p:cxnSp>
            <p:nvCxnSpPr>
              <p:cNvPr id="295982" name="AutoShape 46"/>
              <p:cNvCxnSpPr>
                <a:cxnSpLocks noChangeShapeType="1"/>
              </p:cNvCxnSpPr>
              <p:nvPr/>
            </p:nvCxnSpPr>
            <p:spPr bwMode="invGray">
              <a:xfrm>
                <a:off x="3243" y="2329"/>
                <a:ext cx="242" cy="1"/>
              </a:xfrm>
              <a:prstGeom prst="straightConnector1">
                <a:avLst/>
              </a:prstGeom>
              <a:noFill/>
              <a:ln w="25400">
                <a:solidFill>
                  <a:srgbClr val="FFEB5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nvGrpSpPr>
          <p:cNvPr id="295990" name="Group 54"/>
          <p:cNvGrpSpPr>
            <a:grpSpLocks/>
          </p:cNvGrpSpPr>
          <p:nvPr/>
        </p:nvGrpSpPr>
        <p:grpSpPr bwMode="auto">
          <a:xfrm>
            <a:off x="5554663" y="4543425"/>
            <a:ext cx="2924175" cy="727075"/>
            <a:chOff x="3499" y="2862"/>
            <a:chExt cx="1842" cy="458"/>
          </a:xfrm>
        </p:grpSpPr>
        <p:pic>
          <p:nvPicPr>
            <p:cNvPr id="295970" name="Picture 34" descr="03-05-5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4789" y="2862"/>
              <a:ext cx="552" cy="174"/>
            </a:xfrm>
            <a:prstGeom prst="rect">
              <a:avLst/>
            </a:prstGeom>
            <a:noFill/>
            <a:extLst>
              <a:ext uri="{909E8E84-426E-40DD-AFC4-6F175D3DCCD1}">
                <a14:hiddenFill xmlns:a14="http://schemas.microsoft.com/office/drawing/2010/main">
                  <a:solidFill>
                    <a:srgbClr val="FFFFFF"/>
                  </a:solidFill>
                </a14:hiddenFill>
              </a:ext>
            </a:extLst>
          </p:spPr>
        </p:pic>
        <p:sp>
          <p:nvSpPr>
            <p:cNvPr id="295989" name="Rectangle 53"/>
            <p:cNvSpPr>
              <a:spLocks noChangeArrowheads="1"/>
            </p:cNvSpPr>
            <p:nvPr/>
          </p:nvSpPr>
          <p:spPr bwMode="auto">
            <a:xfrm>
              <a:off x="3499" y="3055"/>
              <a:ext cx="116"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pSp>
    </p:spTree>
    <p:extLst>
      <p:ext uri="{BB962C8B-B14F-4D97-AF65-F5344CB8AC3E}">
        <p14:creationId xmlns:p14="http://schemas.microsoft.com/office/powerpoint/2010/main" val="339399218"/>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95943"/>
                                        </p:tgtEl>
                                        <p:attrNameLst>
                                          <p:attrName>style.visibility</p:attrName>
                                        </p:attrNameLst>
                                      </p:cBhvr>
                                      <p:to>
                                        <p:strVal val="visible"/>
                                      </p:to>
                                    </p:set>
                                    <p:animEffect transition="in" filter="barn(outVertical)">
                                      <p:cBhvr>
                                        <p:cTn id="7" dur="500"/>
                                        <p:tgtEl>
                                          <p:spTgt spid="295943"/>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95964"/>
                                        </p:tgtEl>
                                        <p:attrNameLst>
                                          <p:attrName>style.visibility</p:attrName>
                                        </p:attrNameLst>
                                      </p:cBhvr>
                                      <p:to>
                                        <p:strVal val="visible"/>
                                      </p:to>
                                    </p:set>
                                    <p:animEffect transition="in" filter="wipe(left)">
                                      <p:cBhvr>
                                        <p:cTn id="11" dur="500"/>
                                        <p:tgtEl>
                                          <p:spTgt spid="29596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5965"/>
                                        </p:tgtEl>
                                        <p:attrNameLst>
                                          <p:attrName>style.visibility</p:attrName>
                                        </p:attrNameLst>
                                      </p:cBhvr>
                                      <p:to>
                                        <p:strVal val="visible"/>
                                      </p:to>
                                    </p:set>
                                    <p:animEffect transition="in" filter="wipe(left)">
                                      <p:cBhvr>
                                        <p:cTn id="16" dur="500"/>
                                        <p:tgtEl>
                                          <p:spTgt spid="29596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95991"/>
                                        </p:tgtEl>
                                        <p:attrNameLst>
                                          <p:attrName>style.visibility</p:attrName>
                                        </p:attrNameLst>
                                      </p:cBhvr>
                                      <p:to>
                                        <p:strVal val="visible"/>
                                      </p:to>
                                    </p:set>
                                    <p:animEffect transition="in" filter="wipe(left)">
                                      <p:cBhvr>
                                        <p:cTn id="21" dur="500"/>
                                        <p:tgtEl>
                                          <p:spTgt spid="29599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95992"/>
                                        </p:tgtEl>
                                        <p:attrNameLst>
                                          <p:attrName>style.visibility</p:attrName>
                                        </p:attrNameLst>
                                      </p:cBhvr>
                                      <p:to>
                                        <p:strVal val="visible"/>
                                      </p:to>
                                    </p:set>
                                    <p:animEffect transition="in" filter="wipe(left)">
                                      <p:cBhvr>
                                        <p:cTn id="26" dur="500"/>
                                        <p:tgtEl>
                                          <p:spTgt spid="29599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295990"/>
                                        </p:tgtEl>
                                        <p:attrNameLst>
                                          <p:attrName>style.visibility</p:attrName>
                                        </p:attrNameLst>
                                      </p:cBhvr>
                                      <p:to>
                                        <p:strVal val="visible"/>
                                      </p:to>
                                    </p:set>
                                    <p:animEffect transition="in" filter="wipe(left)">
                                      <p:cBhvr>
                                        <p:cTn id="31" dur="500"/>
                                        <p:tgtEl>
                                          <p:spTgt spid="29599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295972"/>
                                        </p:tgtEl>
                                        <p:attrNameLst>
                                          <p:attrName>style.visibility</p:attrName>
                                        </p:attrNameLst>
                                      </p:cBhvr>
                                      <p:to>
                                        <p:strVal val="visible"/>
                                      </p:to>
                                    </p:set>
                                    <p:animEffect transition="in" filter="wipe(left)">
                                      <p:cBhvr>
                                        <p:cTn id="36" dur="500"/>
                                        <p:tgtEl>
                                          <p:spTgt spid="295972"/>
                                        </p:tgtEl>
                                      </p:cBhvr>
                                    </p:animEffect>
                                  </p:childTnLst>
                                </p:cTn>
                              </p:par>
                            </p:childTnLst>
                          </p:cTn>
                        </p:par>
                        <p:par>
                          <p:cTn id="37" fill="hold" nodeType="afterGroup">
                            <p:stCondLst>
                              <p:cond delay="500"/>
                            </p:stCondLst>
                            <p:childTnLst>
                              <p:par>
                                <p:cTn id="38" presetID="4" presetClass="entr" presetSubtype="32" fill="hold" nodeType="afterEffect">
                                  <p:stCondLst>
                                    <p:cond delay="0"/>
                                  </p:stCondLst>
                                  <p:childTnLst>
                                    <p:set>
                                      <p:cBhvr>
                                        <p:cTn id="39" dur="1" fill="hold">
                                          <p:stCondLst>
                                            <p:cond delay="0"/>
                                          </p:stCondLst>
                                        </p:cTn>
                                        <p:tgtEl>
                                          <p:spTgt spid="295953"/>
                                        </p:tgtEl>
                                        <p:attrNameLst>
                                          <p:attrName>style.visibility</p:attrName>
                                        </p:attrNameLst>
                                      </p:cBhvr>
                                      <p:to>
                                        <p:strVal val="visible"/>
                                      </p:to>
                                    </p:set>
                                    <p:animEffect transition="in" filter="box(out)">
                                      <p:cBhvr>
                                        <p:cTn id="40" dur="500"/>
                                        <p:tgtEl>
                                          <p:spTgt spid="295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6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p:nvPr>
        </p:nvSpPr>
        <p:spPr>
          <a:xfrm>
            <a:off x="898525" y="7018338"/>
            <a:ext cx="8229600" cy="296862"/>
          </a:xfrm>
        </p:spPr>
        <p:txBody>
          <a:bodyPr/>
          <a:lstStyle/>
          <a:p>
            <a:pPr algn="r"/>
            <a:r>
              <a:rPr lang="en-US" sz="1200"/>
              <a:t>Example 5-3b</a:t>
            </a:r>
          </a:p>
        </p:txBody>
      </p:sp>
      <p:sp>
        <p:nvSpPr>
          <p:cNvPr id="296963"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96964"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6965"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6966"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6967" name="Picture 7" descr="your tur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296968"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6972" name="Picture 12"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6977" name="Picture 17" descr="stop sign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296978" name="Picture 18" descr="check">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296979" name="Picture 19" descr="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296985" name="Rectangle 25"/>
          <p:cNvSpPr>
            <a:spLocks noChangeArrowheads="1"/>
          </p:cNvSpPr>
          <p:nvPr/>
        </p:nvSpPr>
        <p:spPr bwMode="auto">
          <a:xfrm>
            <a:off x="615950" y="3468688"/>
            <a:ext cx="624840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FFEB55"/>
                </a:solidFill>
              </a:rPr>
              <a:t>Answer:</a:t>
            </a:r>
            <a:r>
              <a:rPr lang="en-US" b="1"/>
              <a:t>  </a:t>
            </a:r>
            <a:r>
              <a:rPr lang="en-US"/>
              <a:t>There is no solution of this system.</a:t>
            </a:r>
          </a:p>
        </p:txBody>
      </p:sp>
      <p:grpSp>
        <p:nvGrpSpPr>
          <p:cNvPr id="296993" name="Group 33"/>
          <p:cNvGrpSpPr>
            <a:grpSpLocks/>
          </p:cNvGrpSpPr>
          <p:nvPr/>
        </p:nvGrpSpPr>
        <p:grpSpPr bwMode="auto">
          <a:xfrm>
            <a:off x="615950" y="1212850"/>
            <a:ext cx="4652963" cy="1597025"/>
            <a:chOff x="388" y="764"/>
            <a:chExt cx="2931" cy="1006"/>
          </a:xfrm>
        </p:grpSpPr>
        <p:pic>
          <p:nvPicPr>
            <p:cNvPr id="296990" name="Picture 30" descr="03-05-5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60" y="1062"/>
              <a:ext cx="1188" cy="225"/>
            </a:xfrm>
            <a:prstGeom prst="rect">
              <a:avLst/>
            </a:prstGeom>
            <a:noFill/>
            <a:extLst>
              <a:ext uri="{909E8E84-426E-40DD-AFC4-6F175D3DCCD1}">
                <a14:hiddenFill xmlns:a14="http://schemas.microsoft.com/office/drawing/2010/main">
                  <a:solidFill>
                    <a:srgbClr val="FFFFFF"/>
                  </a:solidFill>
                </a14:hiddenFill>
              </a:ext>
            </a:extLst>
          </p:spPr>
        </p:pic>
        <p:pic>
          <p:nvPicPr>
            <p:cNvPr id="296991" name="Picture 31" descr="03-05-5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60" y="1308"/>
              <a:ext cx="1721" cy="225"/>
            </a:xfrm>
            <a:prstGeom prst="rect">
              <a:avLst/>
            </a:prstGeom>
            <a:noFill/>
            <a:extLst>
              <a:ext uri="{909E8E84-426E-40DD-AFC4-6F175D3DCCD1}">
                <a14:hiddenFill xmlns:a14="http://schemas.microsoft.com/office/drawing/2010/main">
                  <a:solidFill>
                    <a:srgbClr val="FFFFFF"/>
                  </a:solidFill>
                </a14:hiddenFill>
              </a:ext>
            </a:extLst>
          </p:spPr>
        </p:pic>
        <p:pic>
          <p:nvPicPr>
            <p:cNvPr id="296992" name="Picture 32" descr="03-05-5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60" y="1545"/>
              <a:ext cx="1098" cy="225"/>
            </a:xfrm>
            <a:prstGeom prst="rect">
              <a:avLst/>
            </a:prstGeom>
            <a:noFill/>
            <a:extLst>
              <a:ext uri="{909E8E84-426E-40DD-AFC4-6F175D3DCCD1}">
                <a14:hiddenFill xmlns:a14="http://schemas.microsoft.com/office/drawing/2010/main">
                  <a:solidFill>
                    <a:srgbClr val="FFFFFF"/>
                  </a:solidFill>
                </a14:hiddenFill>
              </a:ext>
            </a:extLst>
          </p:spPr>
        </p:pic>
        <p:sp>
          <p:nvSpPr>
            <p:cNvPr id="296981" name="Rectangle 21"/>
            <p:cNvSpPr>
              <a:spLocks noChangeArrowheads="1"/>
            </p:cNvSpPr>
            <p:nvPr/>
          </p:nvSpPr>
          <p:spPr bwMode="invGray">
            <a:xfrm>
              <a:off x="388" y="764"/>
              <a:ext cx="2931"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FFEB55"/>
                  </a:solidFill>
                </a:rPr>
                <a:t>Solve the system of equations.</a:t>
              </a:r>
            </a:p>
          </p:txBody>
        </p:sp>
      </p:grpSp>
    </p:spTree>
    <p:extLst>
      <p:ext uri="{BB962C8B-B14F-4D97-AF65-F5344CB8AC3E}">
        <p14:creationId xmlns:p14="http://schemas.microsoft.com/office/powerpoint/2010/main" val="377563414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96967"/>
                                        </p:tgtEl>
                                        <p:attrNameLst>
                                          <p:attrName>style.visibility</p:attrName>
                                        </p:attrNameLst>
                                      </p:cBhvr>
                                      <p:to>
                                        <p:strVal val="visible"/>
                                      </p:to>
                                    </p:set>
                                    <p:animEffect transition="in" filter="barn(outVertical)">
                                      <p:cBhvr>
                                        <p:cTn id="7" dur="500"/>
                                        <p:tgtEl>
                                          <p:spTgt spid="29696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96993"/>
                                        </p:tgtEl>
                                        <p:attrNameLst>
                                          <p:attrName>style.visibility</p:attrName>
                                        </p:attrNameLst>
                                      </p:cBhvr>
                                      <p:to>
                                        <p:strVal val="visible"/>
                                      </p:to>
                                    </p:set>
                                    <p:animEffect transition="in" filter="wipe(left)">
                                      <p:cBhvr>
                                        <p:cTn id="11" dur="500"/>
                                        <p:tgtEl>
                                          <p:spTgt spid="29699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6985"/>
                                        </p:tgtEl>
                                        <p:attrNameLst>
                                          <p:attrName>style.visibility</p:attrName>
                                        </p:attrNameLst>
                                      </p:cBhvr>
                                      <p:to>
                                        <p:strVal val="visible"/>
                                      </p:to>
                                    </p:set>
                                    <p:animEffect transition="in" filter="wipe(left)">
                                      <p:cBhvr>
                                        <p:cTn id="16" dur="500"/>
                                        <p:tgtEl>
                                          <p:spTgt spid="296985"/>
                                        </p:tgtEl>
                                      </p:cBhvr>
                                    </p:animEffect>
                                  </p:childTnLst>
                                </p:cTn>
                              </p:par>
                            </p:childTnLst>
                          </p:cTn>
                        </p:par>
                        <p:par>
                          <p:cTn id="17" fill="hold" nodeType="afterGroup">
                            <p:stCondLst>
                              <p:cond delay="500"/>
                            </p:stCondLst>
                            <p:childTnLst>
                              <p:par>
                                <p:cTn id="18" presetID="4" presetClass="entr" presetSubtype="32" fill="hold" nodeType="afterEffect">
                                  <p:stCondLst>
                                    <p:cond delay="0"/>
                                  </p:stCondLst>
                                  <p:childTnLst>
                                    <p:set>
                                      <p:cBhvr>
                                        <p:cTn id="19" dur="1" fill="hold">
                                          <p:stCondLst>
                                            <p:cond delay="0"/>
                                          </p:stCondLst>
                                        </p:cTn>
                                        <p:tgtEl>
                                          <p:spTgt spid="296977"/>
                                        </p:tgtEl>
                                        <p:attrNameLst>
                                          <p:attrName>style.visibility</p:attrName>
                                        </p:attrNameLst>
                                      </p:cBhvr>
                                      <p:to>
                                        <p:strVal val="visible"/>
                                      </p:to>
                                    </p:set>
                                    <p:animEffect transition="in" filter="box(out)">
                                      <p:cBhvr>
                                        <p:cTn id="20" dur="500"/>
                                        <p:tgtEl>
                                          <p:spTgt spid="296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5"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a:xfrm>
            <a:off x="898525" y="7018338"/>
            <a:ext cx="8229600" cy="296862"/>
          </a:xfrm>
        </p:spPr>
        <p:txBody>
          <a:bodyPr/>
          <a:lstStyle/>
          <a:p>
            <a:pPr algn="r"/>
            <a:r>
              <a:rPr lang="en-US" sz="1200"/>
              <a:t>Example 5-4a</a:t>
            </a:r>
          </a:p>
        </p:txBody>
      </p:sp>
      <p:sp>
        <p:nvSpPr>
          <p:cNvPr id="29798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97988"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7989"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7990"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7991" name="Picture 7" descr="exampl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297992"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7996" name="Picture 12"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8002" name="Picture 18"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298003" name="Picture 19" descr="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298004" name="Rectangle 20"/>
          <p:cNvSpPr>
            <a:spLocks noChangeArrowheads="1"/>
          </p:cNvSpPr>
          <p:nvPr/>
        </p:nvSpPr>
        <p:spPr bwMode="auto">
          <a:xfrm>
            <a:off x="617538" y="1236663"/>
            <a:ext cx="8102600" cy="272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b="1">
                <a:solidFill>
                  <a:srgbClr val="00CCFF"/>
                </a:solidFill>
              </a:rPr>
              <a:t>Sports</a:t>
            </a:r>
            <a:r>
              <a:rPr lang="en-US" b="1"/>
              <a:t>  </a:t>
            </a:r>
            <a:r>
              <a:rPr lang="en-US" b="1">
                <a:solidFill>
                  <a:srgbClr val="FFEB55"/>
                </a:solidFill>
              </a:rPr>
              <a:t>There are 49,000 seats in a sports stadium.  Tickets for the seats in the upper level sell for $25, the ones in the middle level cost $30, and the ones in the bottom level are $35 each. The number of seats in the middle and bottom levels together equals the number of seats in the upper level. When all of the seats are sold for an event, the total revenue is $1,419,500. How many seats are there in each level?</a:t>
            </a:r>
          </a:p>
        </p:txBody>
      </p:sp>
      <p:sp>
        <p:nvSpPr>
          <p:cNvPr id="298005" name="Rectangle 21"/>
          <p:cNvSpPr>
            <a:spLocks noChangeArrowheads="1"/>
          </p:cNvSpPr>
          <p:nvPr/>
        </p:nvSpPr>
        <p:spPr bwMode="auto">
          <a:xfrm>
            <a:off x="617538" y="4081463"/>
            <a:ext cx="7304087"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00CCFF"/>
                </a:solidFill>
              </a:rPr>
              <a:t>Explore </a:t>
            </a:r>
            <a:r>
              <a:rPr lang="en-US"/>
              <a:t> Read the problem and define the variables.</a:t>
            </a:r>
          </a:p>
        </p:txBody>
      </p:sp>
      <p:pic>
        <p:nvPicPr>
          <p:cNvPr id="298006" name="Picture 22" descr="03-05-5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2014538" y="4510088"/>
            <a:ext cx="5160962" cy="314325"/>
          </a:xfrm>
          <a:prstGeom prst="rect">
            <a:avLst/>
          </a:prstGeom>
          <a:noFill/>
          <a:extLst>
            <a:ext uri="{909E8E84-426E-40DD-AFC4-6F175D3DCCD1}">
              <a14:hiddenFill xmlns:a14="http://schemas.microsoft.com/office/drawing/2010/main">
                <a:solidFill>
                  <a:srgbClr val="FFFFFF"/>
                </a:solidFill>
              </a14:hiddenFill>
            </a:ext>
          </a:extLst>
        </p:spPr>
      </p:pic>
      <p:pic>
        <p:nvPicPr>
          <p:cNvPr id="298007" name="Picture 23" descr="03-05-6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2014538" y="4938713"/>
            <a:ext cx="5360987" cy="257175"/>
          </a:xfrm>
          <a:prstGeom prst="rect">
            <a:avLst/>
          </a:prstGeom>
          <a:noFill/>
          <a:extLst>
            <a:ext uri="{909E8E84-426E-40DD-AFC4-6F175D3DCCD1}">
              <a14:hiddenFill xmlns:a14="http://schemas.microsoft.com/office/drawing/2010/main">
                <a:solidFill>
                  <a:srgbClr val="FFFFFF"/>
                </a:solidFill>
              </a14:hiddenFill>
            </a:ext>
          </a:extLst>
        </p:spPr>
      </p:pic>
      <p:pic>
        <p:nvPicPr>
          <p:cNvPr id="298008" name="Picture 24" descr="03-05-6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2014538" y="5310188"/>
            <a:ext cx="5313362" cy="285750"/>
          </a:xfrm>
          <a:prstGeom prst="rect">
            <a:avLst/>
          </a:prstGeom>
          <a:noFill/>
          <a:extLst>
            <a:ext uri="{909E8E84-426E-40DD-AFC4-6F175D3DCCD1}">
              <a14:hiddenFill xmlns:a14="http://schemas.microsoft.com/office/drawing/2010/main">
                <a:solidFill>
                  <a:srgbClr val="FFFFFF"/>
                </a:solidFill>
              </a14:hiddenFill>
            </a:ext>
          </a:extLst>
        </p:spPr>
      </p:pic>
      <p:pic>
        <p:nvPicPr>
          <p:cNvPr id="298009" name="Picture 25" descr="stop sign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invGray">
          <a:xfrm>
            <a:off x="7337425"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566768"/>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97991"/>
                                        </p:tgtEl>
                                        <p:attrNameLst>
                                          <p:attrName>style.visibility</p:attrName>
                                        </p:attrNameLst>
                                      </p:cBhvr>
                                      <p:to>
                                        <p:strVal val="visible"/>
                                      </p:to>
                                    </p:set>
                                    <p:animEffect transition="in" filter="barn(outVertical)">
                                      <p:cBhvr>
                                        <p:cTn id="7" dur="500"/>
                                        <p:tgtEl>
                                          <p:spTgt spid="29799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8004"/>
                                        </p:tgtEl>
                                        <p:attrNameLst>
                                          <p:attrName>style.visibility</p:attrName>
                                        </p:attrNameLst>
                                      </p:cBhvr>
                                      <p:to>
                                        <p:strVal val="visible"/>
                                      </p:to>
                                    </p:set>
                                    <p:animEffect transition="in" filter="wipe(left)">
                                      <p:cBhvr>
                                        <p:cTn id="11" dur="500"/>
                                        <p:tgtEl>
                                          <p:spTgt spid="29800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8005"/>
                                        </p:tgtEl>
                                        <p:attrNameLst>
                                          <p:attrName>style.visibility</p:attrName>
                                        </p:attrNameLst>
                                      </p:cBhvr>
                                      <p:to>
                                        <p:strVal val="visible"/>
                                      </p:to>
                                    </p:set>
                                    <p:animEffect transition="in" filter="wipe(left)">
                                      <p:cBhvr>
                                        <p:cTn id="16" dur="500"/>
                                        <p:tgtEl>
                                          <p:spTgt spid="29800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98006"/>
                                        </p:tgtEl>
                                        <p:attrNameLst>
                                          <p:attrName>style.visibility</p:attrName>
                                        </p:attrNameLst>
                                      </p:cBhvr>
                                      <p:to>
                                        <p:strVal val="visible"/>
                                      </p:to>
                                    </p:set>
                                    <p:animEffect transition="in" filter="wipe(left)">
                                      <p:cBhvr>
                                        <p:cTn id="21" dur="500"/>
                                        <p:tgtEl>
                                          <p:spTgt spid="29800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98007"/>
                                        </p:tgtEl>
                                        <p:attrNameLst>
                                          <p:attrName>style.visibility</p:attrName>
                                        </p:attrNameLst>
                                      </p:cBhvr>
                                      <p:to>
                                        <p:strVal val="visible"/>
                                      </p:to>
                                    </p:set>
                                    <p:animEffect transition="in" filter="wipe(left)">
                                      <p:cBhvr>
                                        <p:cTn id="26" dur="500"/>
                                        <p:tgtEl>
                                          <p:spTgt spid="29800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298008"/>
                                        </p:tgtEl>
                                        <p:attrNameLst>
                                          <p:attrName>style.visibility</p:attrName>
                                        </p:attrNameLst>
                                      </p:cBhvr>
                                      <p:to>
                                        <p:strVal val="visible"/>
                                      </p:to>
                                    </p:set>
                                    <p:animEffect transition="in" filter="wipe(left)">
                                      <p:cBhvr>
                                        <p:cTn id="31" dur="500"/>
                                        <p:tgtEl>
                                          <p:spTgt spid="298008"/>
                                        </p:tgtEl>
                                      </p:cBhvr>
                                    </p:animEffect>
                                  </p:childTnLst>
                                </p:cTn>
                              </p:par>
                            </p:childTnLst>
                          </p:cTn>
                        </p:par>
                        <p:par>
                          <p:cTn id="32" fill="hold" nodeType="afterGroup">
                            <p:stCondLst>
                              <p:cond delay="500"/>
                            </p:stCondLst>
                            <p:childTnLst>
                              <p:par>
                                <p:cTn id="33" presetID="4" presetClass="entr" presetSubtype="32" fill="hold" nodeType="afterEffect">
                                  <p:stCondLst>
                                    <p:cond delay="0"/>
                                  </p:stCondLst>
                                  <p:childTnLst>
                                    <p:set>
                                      <p:cBhvr>
                                        <p:cTn id="34" dur="1" fill="hold">
                                          <p:stCondLst>
                                            <p:cond delay="0"/>
                                          </p:stCondLst>
                                        </p:cTn>
                                        <p:tgtEl>
                                          <p:spTgt spid="298009"/>
                                        </p:tgtEl>
                                        <p:attrNameLst>
                                          <p:attrName>style.visibility</p:attrName>
                                        </p:attrNameLst>
                                      </p:cBhvr>
                                      <p:to>
                                        <p:strVal val="visible"/>
                                      </p:to>
                                    </p:set>
                                    <p:animEffect transition="in" filter="box(out)">
                                      <p:cBhvr>
                                        <p:cTn id="35" dur="500"/>
                                        <p:tgtEl>
                                          <p:spTgt spid="298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004" grpId="0" autoUpdateAnimBg="0"/>
      <p:bldP spid="29800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3243" name="Picture 27" descr="03-05-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1643063" y="3281363"/>
            <a:ext cx="4132262" cy="347662"/>
          </a:xfrm>
          <a:prstGeom prst="rect">
            <a:avLst/>
          </a:prstGeom>
          <a:noFill/>
          <a:extLst>
            <a:ext uri="{909E8E84-426E-40DD-AFC4-6F175D3DCCD1}">
              <a14:hiddenFill xmlns:a14="http://schemas.microsoft.com/office/drawing/2010/main">
                <a:solidFill>
                  <a:srgbClr val="FFFFFF"/>
                </a:solidFill>
              </a14:hiddenFill>
            </a:ext>
          </a:extLst>
        </p:spPr>
      </p:pic>
      <p:pic>
        <p:nvPicPr>
          <p:cNvPr id="393242" name="Picture 26" descr="03-05-6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invGray">
          <a:xfrm>
            <a:off x="1644650" y="1822450"/>
            <a:ext cx="2660650" cy="347663"/>
          </a:xfrm>
          <a:prstGeom prst="rect">
            <a:avLst/>
          </a:prstGeom>
          <a:noFill/>
          <a:extLst>
            <a:ext uri="{909E8E84-426E-40DD-AFC4-6F175D3DCCD1}">
              <a14:hiddenFill xmlns:a14="http://schemas.microsoft.com/office/drawing/2010/main">
                <a:solidFill>
                  <a:srgbClr val="FFFFFF"/>
                </a:solidFill>
              </a14:hiddenFill>
            </a:ext>
          </a:extLst>
        </p:spPr>
      </p:pic>
      <p:sp>
        <p:nvSpPr>
          <p:cNvPr id="393218" name="Rectangle 2"/>
          <p:cNvSpPr>
            <a:spLocks noGrp="1" noChangeArrowheads="1"/>
          </p:cNvSpPr>
          <p:nvPr>
            <p:ph type="title"/>
          </p:nvPr>
        </p:nvSpPr>
        <p:spPr>
          <a:xfrm>
            <a:off x="898525" y="7018338"/>
            <a:ext cx="8229600" cy="296862"/>
          </a:xfrm>
        </p:spPr>
        <p:txBody>
          <a:bodyPr/>
          <a:lstStyle/>
          <a:p>
            <a:pPr algn="r"/>
            <a:r>
              <a:rPr lang="en-US" sz="1200"/>
              <a:t>Example 5-4a</a:t>
            </a:r>
          </a:p>
        </p:txBody>
      </p:sp>
      <p:sp>
        <p:nvSpPr>
          <p:cNvPr id="39321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93220" name="Picture 4" descr="next">
            <a:hlinkClick r:id="" action="ppaction://hlinkshowjump?jump=next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3221" name="Picture 5" descr="back">
            <a:hlinkClick r:id="" action="ppaction://hlinkshowjump?jump=previousslide"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3222" name="Picture 6" descr="home">
            <a:hlinkClick r:id="rId6" action="ppaction://hlinksldjump"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3223" name="Picture 7" descr="exampl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93224" name="Picture 8" descr="help">
            <a:hlinkClick r:id="rId9" action="ppaction://program"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3225" name="Picture 9" descr="secstart">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3227" name="Picture 11" descr="check">
            <a:hlinkClick r:id="" action="ppaction://noaction" highlightClick="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93228" name="Picture 12" descr="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93230" name="Rectangle 14"/>
          <p:cNvSpPr>
            <a:spLocks noChangeArrowheads="1"/>
          </p:cNvSpPr>
          <p:nvPr/>
        </p:nvSpPr>
        <p:spPr bwMode="auto">
          <a:xfrm>
            <a:off x="615950" y="1195388"/>
            <a:ext cx="437991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00CCFF"/>
                </a:solidFill>
              </a:rPr>
              <a:t>Plan 	</a:t>
            </a:r>
            <a:r>
              <a:rPr lang="en-US"/>
              <a:t>There are </a:t>
            </a:r>
            <a:r>
              <a:rPr lang="en-US" sz="2800">
                <a:latin typeface="Times New Roman" pitchFamily="18" charset="0"/>
              </a:rPr>
              <a:t>49,000</a:t>
            </a:r>
            <a:r>
              <a:rPr lang="en-US"/>
              <a:t> seats.</a:t>
            </a:r>
          </a:p>
        </p:txBody>
      </p:sp>
      <p:pic>
        <p:nvPicPr>
          <p:cNvPr id="393236" name="Picture 20" descr="03-05-6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1652588" y="5003800"/>
            <a:ext cx="1300162" cy="285750"/>
          </a:xfrm>
          <a:prstGeom prst="rect">
            <a:avLst/>
          </a:prstGeom>
          <a:noFill/>
          <a:extLst>
            <a:ext uri="{909E8E84-426E-40DD-AFC4-6F175D3DCCD1}">
              <a14:hiddenFill xmlns:a14="http://schemas.microsoft.com/office/drawing/2010/main">
                <a:solidFill>
                  <a:srgbClr val="FFFFFF"/>
                </a:solidFill>
              </a14:hiddenFill>
            </a:ext>
          </a:extLst>
        </p:spPr>
      </p:pic>
      <p:sp>
        <p:nvSpPr>
          <p:cNvPr id="393237" name="Rectangle 21"/>
          <p:cNvSpPr>
            <a:spLocks noChangeArrowheads="1"/>
          </p:cNvSpPr>
          <p:nvPr/>
        </p:nvSpPr>
        <p:spPr bwMode="auto">
          <a:xfrm>
            <a:off x="1546225" y="2317750"/>
            <a:ext cx="6030913"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When all the seats are sold, the revenue is </a:t>
            </a:r>
            <a:br>
              <a:rPr lang="en-US"/>
            </a:br>
            <a:r>
              <a:rPr lang="en-US" sz="2800">
                <a:latin typeface="Times New Roman" pitchFamily="18" charset="0"/>
              </a:rPr>
              <a:t>1,419,500</a:t>
            </a:r>
            <a:r>
              <a:rPr lang="en-US"/>
              <a:t>. Seats cost </a:t>
            </a:r>
            <a:r>
              <a:rPr lang="en-US" sz="2800">
                <a:latin typeface="Times New Roman" pitchFamily="18" charset="0"/>
              </a:rPr>
              <a:t>$25</a:t>
            </a:r>
            <a:r>
              <a:rPr lang="en-US"/>
              <a:t>, </a:t>
            </a:r>
            <a:r>
              <a:rPr lang="en-US" sz="2800">
                <a:latin typeface="Times New Roman" pitchFamily="18" charset="0"/>
              </a:rPr>
              <a:t>$30</a:t>
            </a:r>
            <a:r>
              <a:rPr lang="en-US"/>
              <a:t>, and </a:t>
            </a:r>
            <a:r>
              <a:rPr lang="en-US" sz="2800">
                <a:latin typeface="Times New Roman" pitchFamily="18" charset="0"/>
              </a:rPr>
              <a:t>$35</a:t>
            </a:r>
            <a:r>
              <a:rPr lang="en-US"/>
              <a:t>.</a:t>
            </a:r>
          </a:p>
        </p:txBody>
      </p:sp>
      <p:sp>
        <p:nvSpPr>
          <p:cNvPr id="393238" name="Rectangle 22"/>
          <p:cNvSpPr>
            <a:spLocks noChangeArrowheads="1"/>
          </p:cNvSpPr>
          <p:nvPr/>
        </p:nvSpPr>
        <p:spPr bwMode="auto">
          <a:xfrm>
            <a:off x="1576388" y="3771900"/>
            <a:ext cx="71818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The number of seats in the middle and bottom levels together equal the number of seats in the upper level.</a:t>
            </a:r>
          </a:p>
        </p:txBody>
      </p:sp>
      <p:pic>
        <p:nvPicPr>
          <p:cNvPr id="393239" name="Picture 23" descr="stop sign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invGray">
          <a:xfrm>
            <a:off x="7337425"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899431"/>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3230"/>
                                        </p:tgtEl>
                                        <p:attrNameLst>
                                          <p:attrName>style.visibility</p:attrName>
                                        </p:attrNameLst>
                                      </p:cBhvr>
                                      <p:to>
                                        <p:strVal val="visible"/>
                                      </p:to>
                                    </p:set>
                                    <p:animEffect transition="in" filter="wipe(left)">
                                      <p:cBhvr>
                                        <p:cTn id="7" dur="500"/>
                                        <p:tgtEl>
                                          <p:spTgt spid="3932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93242"/>
                                        </p:tgtEl>
                                        <p:attrNameLst>
                                          <p:attrName>style.visibility</p:attrName>
                                        </p:attrNameLst>
                                      </p:cBhvr>
                                      <p:to>
                                        <p:strVal val="visible"/>
                                      </p:to>
                                    </p:set>
                                    <p:animEffect transition="in" filter="wipe(left)">
                                      <p:cBhvr>
                                        <p:cTn id="12" dur="500"/>
                                        <p:tgtEl>
                                          <p:spTgt spid="3932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93237"/>
                                        </p:tgtEl>
                                        <p:attrNameLst>
                                          <p:attrName>style.visibility</p:attrName>
                                        </p:attrNameLst>
                                      </p:cBhvr>
                                      <p:to>
                                        <p:strVal val="visible"/>
                                      </p:to>
                                    </p:set>
                                    <p:animEffect transition="in" filter="wipe(left)">
                                      <p:cBhvr>
                                        <p:cTn id="17" dur="500"/>
                                        <p:tgtEl>
                                          <p:spTgt spid="3932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93243"/>
                                        </p:tgtEl>
                                        <p:attrNameLst>
                                          <p:attrName>style.visibility</p:attrName>
                                        </p:attrNameLst>
                                      </p:cBhvr>
                                      <p:to>
                                        <p:strVal val="visible"/>
                                      </p:to>
                                    </p:set>
                                    <p:animEffect transition="in" filter="wipe(left)">
                                      <p:cBhvr>
                                        <p:cTn id="22" dur="500"/>
                                        <p:tgtEl>
                                          <p:spTgt spid="3932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93238"/>
                                        </p:tgtEl>
                                        <p:attrNameLst>
                                          <p:attrName>style.visibility</p:attrName>
                                        </p:attrNameLst>
                                      </p:cBhvr>
                                      <p:to>
                                        <p:strVal val="visible"/>
                                      </p:to>
                                    </p:set>
                                    <p:animEffect transition="in" filter="wipe(left)">
                                      <p:cBhvr>
                                        <p:cTn id="27" dur="500"/>
                                        <p:tgtEl>
                                          <p:spTgt spid="3932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93236"/>
                                        </p:tgtEl>
                                        <p:attrNameLst>
                                          <p:attrName>style.visibility</p:attrName>
                                        </p:attrNameLst>
                                      </p:cBhvr>
                                      <p:to>
                                        <p:strVal val="visible"/>
                                      </p:to>
                                    </p:set>
                                    <p:animEffect transition="in" filter="wipe(left)">
                                      <p:cBhvr>
                                        <p:cTn id="32" dur="500"/>
                                        <p:tgtEl>
                                          <p:spTgt spid="393236"/>
                                        </p:tgtEl>
                                      </p:cBhvr>
                                    </p:animEffect>
                                  </p:childTnLst>
                                </p:cTn>
                              </p:par>
                            </p:childTnLst>
                          </p:cTn>
                        </p:par>
                        <p:par>
                          <p:cTn id="33" fill="hold" nodeType="afterGroup">
                            <p:stCondLst>
                              <p:cond delay="500"/>
                            </p:stCondLst>
                            <p:childTnLst>
                              <p:par>
                                <p:cTn id="34" presetID="4" presetClass="entr" presetSubtype="32" fill="hold" nodeType="afterEffect">
                                  <p:stCondLst>
                                    <p:cond delay="0"/>
                                  </p:stCondLst>
                                  <p:childTnLst>
                                    <p:set>
                                      <p:cBhvr>
                                        <p:cTn id="35" dur="1" fill="hold">
                                          <p:stCondLst>
                                            <p:cond delay="0"/>
                                          </p:stCondLst>
                                        </p:cTn>
                                        <p:tgtEl>
                                          <p:spTgt spid="393239"/>
                                        </p:tgtEl>
                                        <p:attrNameLst>
                                          <p:attrName>style.visibility</p:attrName>
                                        </p:attrNameLst>
                                      </p:cBhvr>
                                      <p:to>
                                        <p:strVal val="visible"/>
                                      </p:to>
                                    </p:set>
                                    <p:animEffect transition="in" filter="box(out)">
                                      <p:cBhvr>
                                        <p:cTn id="36" dur="500"/>
                                        <p:tgtEl>
                                          <p:spTgt spid="393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30" grpId="0" autoUpdateAnimBg="0"/>
      <p:bldP spid="393237" grpId="0" autoUpdateAnimBg="0"/>
      <p:bldP spid="39323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898525" y="7018338"/>
            <a:ext cx="8229600" cy="296862"/>
          </a:xfrm>
        </p:spPr>
        <p:txBody>
          <a:bodyPr/>
          <a:lstStyle/>
          <a:p>
            <a:pPr algn="r"/>
            <a:r>
              <a:rPr lang="en-US" sz="1200"/>
              <a:t>Example 5-4a</a:t>
            </a:r>
          </a:p>
        </p:txBody>
      </p:sp>
      <p:sp>
        <p:nvSpPr>
          <p:cNvPr id="394243"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94244"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4245"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4246"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4247" name="Picture 7" descr="exampl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94248"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4249" name="Picture 9"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4251" name="Picture 11"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94252" name="Picture 12" descr="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394263" name="Group 23"/>
          <p:cNvGrpSpPr>
            <a:grpSpLocks/>
          </p:cNvGrpSpPr>
          <p:nvPr/>
        </p:nvGrpSpPr>
        <p:grpSpPr bwMode="auto">
          <a:xfrm>
            <a:off x="615950" y="1239838"/>
            <a:ext cx="6448425" cy="749300"/>
            <a:chOff x="388" y="781"/>
            <a:chExt cx="4062" cy="472"/>
          </a:xfrm>
        </p:grpSpPr>
        <p:sp>
          <p:nvSpPr>
            <p:cNvPr id="394253" name="Rectangle 13"/>
            <p:cNvSpPr>
              <a:spLocks noChangeArrowheads="1"/>
            </p:cNvSpPr>
            <p:nvPr/>
          </p:nvSpPr>
          <p:spPr bwMode="auto">
            <a:xfrm>
              <a:off x="388" y="781"/>
              <a:ext cx="4062" cy="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tabLst>
                  <a:tab pos="973138" algn="l"/>
                  <a:tab pos="3775075" algn="l"/>
                </a:tabLst>
              </a:pPr>
              <a:r>
                <a:rPr lang="en-US" b="1">
                  <a:solidFill>
                    <a:srgbClr val="00CCFF"/>
                  </a:solidFill>
                </a:rPr>
                <a:t>Solve 	</a:t>
              </a:r>
              <a:r>
                <a:rPr lang="en-US"/>
                <a:t>Substitute 	in each of the first </a:t>
              </a:r>
              <a:br>
                <a:rPr lang="en-US"/>
              </a:br>
              <a:r>
                <a:rPr lang="en-US"/>
                <a:t>	two equations.</a:t>
              </a:r>
            </a:p>
          </p:txBody>
        </p:sp>
        <p:pic>
          <p:nvPicPr>
            <p:cNvPr id="394259" name="Picture 19" descr="03-05-6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1970" y="804"/>
              <a:ext cx="819" cy="1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4285" name="Group 45"/>
          <p:cNvGrpSpPr>
            <a:grpSpLocks/>
          </p:cNvGrpSpPr>
          <p:nvPr/>
        </p:nvGrpSpPr>
        <p:grpSpPr bwMode="auto">
          <a:xfrm>
            <a:off x="1003300" y="1954213"/>
            <a:ext cx="7102475" cy="476250"/>
            <a:chOff x="1083" y="1231"/>
            <a:chExt cx="4474" cy="300"/>
          </a:xfrm>
        </p:grpSpPr>
        <p:pic>
          <p:nvPicPr>
            <p:cNvPr id="394284" name="Picture 44" descr="03-05-6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1083" y="1294"/>
              <a:ext cx="2194" cy="230"/>
            </a:xfrm>
            <a:prstGeom prst="rect">
              <a:avLst/>
            </a:prstGeom>
            <a:noFill/>
            <a:extLst>
              <a:ext uri="{909E8E84-426E-40DD-AFC4-6F175D3DCCD1}">
                <a14:hiddenFill xmlns:a14="http://schemas.microsoft.com/office/drawing/2010/main">
                  <a:solidFill>
                    <a:srgbClr val="FFFFFF"/>
                  </a:solidFill>
                </a14:hiddenFill>
              </a:ext>
            </a:extLst>
          </p:spPr>
        </p:pic>
        <p:sp>
          <p:nvSpPr>
            <p:cNvPr id="394264" name="Rectangle 24"/>
            <p:cNvSpPr>
              <a:spLocks noChangeArrowheads="1"/>
            </p:cNvSpPr>
            <p:nvPr/>
          </p:nvSpPr>
          <p:spPr bwMode="invGray">
            <a:xfrm>
              <a:off x="3557" y="1231"/>
              <a:ext cx="2000"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Replace </a:t>
              </a:r>
              <a:r>
                <a:rPr lang="en-US" sz="2800" i="1">
                  <a:latin typeface="Times New Roman" pitchFamily="18" charset="0"/>
                </a:rPr>
                <a:t>u</a:t>
              </a:r>
              <a:r>
                <a:rPr lang="en-US"/>
                <a:t> with </a:t>
              </a:r>
              <a:r>
                <a:rPr lang="en-US" sz="2800" i="1">
                  <a:latin typeface="Times New Roman" pitchFamily="18" charset="0"/>
                </a:rPr>
                <a:t>m </a:t>
              </a:r>
              <a:r>
                <a:rPr lang="en-US" sz="2800">
                  <a:latin typeface="Times New Roman" pitchFamily="18" charset="0"/>
                </a:rPr>
                <a:t>+</a:t>
              </a:r>
              <a:r>
                <a:rPr lang="en-US" sz="2800" i="1">
                  <a:latin typeface="Times New Roman" pitchFamily="18" charset="0"/>
                </a:rPr>
                <a:t> b</a:t>
              </a:r>
              <a:r>
                <a:rPr lang="en-US" i="1"/>
                <a:t>.</a:t>
              </a:r>
            </a:p>
          </p:txBody>
        </p:sp>
      </p:grpSp>
      <p:grpSp>
        <p:nvGrpSpPr>
          <p:cNvPr id="394287" name="Group 47"/>
          <p:cNvGrpSpPr>
            <a:grpSpLocks/>
          </p:cNvGrpSpPr>
          <p:nvPr/>
        </p:nvGrpSpPr>
        <p:grpSpPr bwMode="auto">
          <a:xfrm>
            <a:off x="1984375" y="2584450"/>
            <a:ext cx="4283075" cy="420688"/>
            <a:chOff x="1701" y="1628"/>
            <a:chExt cx="2698" cy="265"/>
          </a:xfrm>
        </p:grpSpPr>
        <p:pic>
          <p:nvPicPr>
            <p:cNvPr id="394261" name="Picture 21" descr="03-05-6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1701" y="1660"/>
              <a:ext cx="1566" cy="216"/>
            </a:xfrm>
            <a:prstGeom prst="rect">
              <a:avLst/>
            </a:prstGeom>
            <a:noFill/>
            <a:extLst>
              <a:ext uri="{909E8E84-426E-40DD-AFC4-6F175D3DCCD1}">
                <a14:hiddenFill xmlns:a14="http://schemas.microsoft.com/office/drawing/2010/main">
                  <a:solidFill>
                    <a:srgbClr val="FFFFFF"/>
                  </a:solidFill>
                </a14:hiddenFill>
              </a:ext>
            </a:extLst>
          </p:spPr>
        </p:pic>
        <p:sp>
          <p:nvSpPr>
            <p:cNvPr id="394265" name="Rectangle 25"/>
            <p:cNvSpPr>
              <a:spLocks noChangeArrowheads="1"/>
            </p:cNvSpPr>
            <p:nvPr/>
          </p:nvSpPr>
          <p:spPr bwMode="auto">
            <a:xfrm>
              <a:off x="3557" y="1628"/>
              <a:ext cx="842"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Simplify.</a:t>
              </a:r>
            </a:p>
          </p:txBody>
        </p:sp>
      </p:grpSp>
      <p:grpSp>
        <p:nvGrpSpPr>
          <p:cNvPr id="394286" name="Group 46"/>
          <p:cNvGrpSpPr>
            <a:grpSpLocks/>
          </p:cNvGrpSpPr>
          <p:nvPr/>
        </p:nvGrpSpPr>
        <p:grpSpPr bwMode="auto">
          <a:xfrm>
            <a:off x="2355850" y="3097213"/>
            <a:ext cx="4360863" cy="476250"/>
            <a:chOff x="1935" y="1951"/>
            <a:chExt cx="2747" cy="300"/>
          </a:xfrm>
        </p:grpSpPr>
        <p:pic>
          <p:nvPicPr>
            <p:cNvPr id="394262" name="Picture 22" descr="03-05-6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1935" y="2017"/>
              <a:ext cx="1332" cy="216"/>
            </a:xfrm>
            <a:prstGeom prst="rect">
              <a:avLst/>
            </a:prstGeom>
            <a:noFill/>
            <a:extLst>
              <a:ext uri="{909E8E84-426E-40DD-AFC4-6F175D3DCCD1}">
                <a14:hiddenFill xmlns:a14="http://schemas.microsoft.com/office/drawing/2010/main">
                  <a:solidFill>
                    <a:srgbClr val="FFFFFF"/>
                  </a:solidFill>
                </a14:hiddenFill>
              </a:ext>
            </a:extLst>
          </p:spPr>
        </p:pic>
        <p:sp>
          <p:nvSpPr>
            <p:cNvPr id="394266" name="Rectangle 26"/>
            <p:cNvSpPr>
              <a:spLocks noChangeArrowheads="1"/>
            </p:cNvSpPr>
            <p:nvPr/>
          </p:nvSpPr>
          <p:spPr bwMode="auto">
            <a:xfrm>
              <a:off x="3557" y="1951"/>
              <a:ext cx="1125" cy="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Divide by </a:t>
              </a:r>
              <a:r>
                <a:rPr lang="en-US" sz="2800">
                  <a:latin typeface="Times New Roman" pitchFamily="18" charset="0"/>
                </a:rPr>
                <a:t>2</a:t>
              </a:r>
              <a:r>
                <a:rPr lang="en-US"/>
                <a:t>.</a:t>
              </a:r>
            </a:p>
          </p:txBody>
        </p:sp>
      </p:grpSp>
      <p:grpSp>
        <p:nvGrpSpPr>
          <p:cNvPr id="394290" name="Group 50"/>
          <p:cNvGrpSpPr>
            <a:grpSpLocks/>
          </p:cNvGrpSpPr>
          <p:nvPr/>
        </p:nvGrpSpPr>
        <p:grpSpPr bwMode="auto">
          <a:xfrm>
            <a:off x="1022350" y="3813175"/>
            <a:ext cx="7210425" cy="860425"/>
            <a:chOff x="644" y="2402"/>
            <a:chExt cx="4542" cy="542"/>
          </a:xfrm>
        </p:grpSpPr>
        <p:sp>
          <p:nvSpPr>
            <p:cNvPr id="394270" name="Rectangle 30"/>
            <p:cNvSpPr>
              <a:spLocks noChangeArrowheads="1"/>
            </p:cNvSpPr>
            <p:nvPr/>
          </p:nvSpPr>
          <p:spPr bwMode="auto">
            <a:xfrm>
              <a:off x="3751" y="2402"/>
              <a:ext cx="1435" cy="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Replace </a:t>
              </a:r>
              <a:r>
                <a:rPr lang="en-US" sz="2800" i="1">
                  <a:latin typeface="Times New Roman" pitchFamily="18" charset="0"/>
                </a:rPr>
                <a:t>u</a:t>
              </a:r>
              <a:r>
                <a:rPr lang="en-US"/>
                <a:t> with </a:t>
              </a:r>
              <a:br>
                <a:rPr lang="en-US"/>
              </a:br>
              <a:r>
                <a:rPr lang="en-US" sz="2800" i="1">
                  <a:latin typeface="Times New Roman" pitchFamily="18" charset="0"/>
                </a:rPr>
                <a:t>m </a:t>
              </a:r>
              <a:r>
                <a:rPr lang="en-US" sz="2800">
                  <a:latin typeface="Times New Roman" pitchFamily="18" charset="0"/>
                </a:rPr>
                <a:t>+</a:t>
              </a:r>
              <a:r>
                <a:rPr lang="en-US" sz="2800" i="1">
                  <a:latin typeface="Times New Roman" pitchFamily="18" charset="0"/>
                </a:rPr>
                <a:t> b</a:t>
              </a:r>
              <a:r>
                <a:rPr lang="en-US" i="1"/>
                <a:t>.</a:t>
              </a:r>
            </a:p>
          </p:txBody>
        </p:sp>
        <p:pic>
          <p:nvPicPr>
            <p:cNvPr id="394273" name="Picture 33" descr="03-05-7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644" y="2456"/>
              <a:ext cx="3086" cy="2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4289" name="Group 49"/>
          <p:cNvGrpSpPr>
            <a:grpSpLocks/>
          </p:cNvGrpSpPr>
          <p:nvPr/>
        </p:nvGrpSpPr>
        <p:grpSpPr bwMode="auto">
          <a:xfrm>
            <a:off x="904875" y="4784725"/>
            <a:ext cx="7980363" cy="420688"/>
            <a:chOff x="570" y="3014"/>
            <a:chExt cx="5027" cy="265"/>
          </a:xfrm>
        </p:grpSpPr>
        <p:sp>
          <p:nvSpPr>
            <p:cNvPr id="394271" name="Rectangle 31"/>
            <p:cNvSpPr>
              <a:spLocks noChangeArrowheads="1"/>
            </p:cNvSpPr>
            <p:nvPr/>
          </p:nvSpPr>
          <p:spPr bwMode="auto">
            <a:xfrm>
              <a:off x="3751" y="3014"/>
              <a:ext cx="1846"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Distributive Property</a:t>
              </a:r>
            </a:p>
          </p:txBody>
        </p:sp>
        <p:pic>
          <p:nvPicPr>
            <p:cNvPr id="394274" name="Picture 34" descr="03-05-7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570" y="3039"/>
              <a:ext cx="3155" cy="2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4288" name="Group 48"/>
          <p:cNvGrpSpPr>
            <a:grpSpLocks/>
          </p:cNvGrpSpPr>
          <p:nvPr/>
        </p:nvGrpSpPr>
        <p:grpSpPr bwMode="auto">
          <a:xfrm>
            <a:off x="2698750" y="5421313"/>
            <a:ext cx="4792663" cy="420687"/>
            <a:chOff x="1700" y="3415"/>
            <a:chExt cx="3019" cy="265"/>
          </a:xfrm>
        </p:grpSpPr>
        <p:sp>
          <p:nvSpPr>
            <p:cNvPr id="394272" name="Rectangle 32"/>
            <p:cNvSpPr>
              <a:spLocks noChangeArrowheads="1"/>
            </p:cNvSpPr>
            <p:nvPr/>
          </p:nvSpPr>
          <p:spPr bwMode="auto">
            <a:xfrm>
              <a:off x="3877" y="3415"/>
              <a:ext cx="842"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Simplify.</a:t>
              </a:r>
            </a:p>
          </p:txBody>
        </p:sp>
        <p:pic>
          <p:nvPicPr>
            <p:cNvPr id="394275" name="Picture 35" descr="03-05-7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invGray">
            <a:xfrm>
              <a:off x="1700" y="3443"/>
              <a:ext cx="2030" cy="216"/>
            </a:xfrm>
            <a:prstGeom prst="rect">
              <a:avLst/>
            </a:prstGeom>
            <a:noFill/>
            <a:extLst>
              <a:ext uri="{909E8E84-426E-40DD-AFC4-6F175D3DCCD1}">
                <a14:hiddenFill xmlns:a14="http://schemas.microsoft.com/office/drawing/2010/main">
                  <a:solidFill>
                    <a:srgbClr val="FFFFFF"/>
                  </a:solidFill>
                </a14:hiddenFill>
              </a:ext>
            </a:extLst>
          </p:spPr>
        </p:pic>
      </p:grpSp>
      <p:pic>
        <p:nvPicPr>
          <p:cNvPr id="394280" name="Picture 40" descr="stop sign 4"/>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invGray">
          <a:xfrm>
            <a:off x="7337425"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94305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94263"/>
                                        </p:tgtEl>
                                        <p:attrNameLst>
                                          <p:attrName>style.visibility</p:attrName>
                                        </p:attrNameLst>
                                      </p:cBhvr>
                                      <p:to>
                                        <p:strVal val="visible"/>
                                      </p:to>
                                    </p:set>
                                    <p:animEffect transition="in" filter="wipe(left)">
                                      <p:cBhvr>
                                        <p:cTn id="7" dur="500"/>
                                        <p:tgtEl>
                                          <p:spTgt spid="3942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94285"/>
                                        </p:tgtEl>
                                        <p:attrNameLst>
                                          <p:attrName>style.visibility</p:attrName>
                                        </p:attrNameLst>
                                      </p:cBhvr>
                                      <p:to>
                                        <p:strVal val="visible"/>
                                      </p:to>
                                    </p:set>
                                    <p:animEffect transition="in" filter="wipe(left)">
                                      <p:cBhvr>
                                        <p:cTn id="12" dur="500"/>
                                        <p:tgtEl>
                                          <p:spTgt spid="3942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4287"/>
                                        </p:tgtEl>
                                        <p:attrNameLst>
                                          <p:attrName>style.visibility</p:attrName>
                                        </p:attrNameLst>
                                      </p:cBhvr>
                                      <p:to>
                                        <p:strVal val="visible"/>
                                      </p:to>
                                    </p:set>
                                    <p:animEffect transition="in" filter="wipe(left)">
                                      <p:cBhvr>
                                        <p:cTn id="17" dur="500"/>
                                        <p:tgtEl>
                                          <p:spTgt spid="3942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94286"/>
                                        </p:tgtEl>
                                        <p:attrNameLst>
                                          <p:attrName>style.visibility</p:attrName>
                                        </p:attrNameLst>
                                      </p:cBhvr>
                                      <p:to>
                                        <p:strVal val="visible"/>
                                      </p:to>
                                    </p:set>
                                    <p:animEffect transition="in" filter="wipe(left)">
                                      <p:cBhvr>
                                        <p:cTn id="22" dur="500"/>
                                        <p:tgtEl>
                                          <p:spTgt spid="39428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94290"/>
                                        </p:tgtEl>
                                        <p:attrNameLst>
                                          <p:attrName>style.visibility</p:attrName>
                                        </p:attrNameLst>
                                      </p:cBhvr>
                                      <p:to>
                                        <p:strVal val="visible"/>
                                      </p:to>
                                    </p:set>
                                    <p:animEffect transition="in" filter="wipe(left)">
                                      <p:cBhvr>
                                        <p:cTn id="27" dur="500"/>
                                        <p:tgtEl>
                                          <p:spTgt spid="39429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94289"/>
                                        </p:tgtEl>
                                        <p:attrNameLst>
                                          <p:attrName>style.visibility</p:attrName>
                                        </p:attrNameLst>
                                      </p:cBhvr>
                                      <p:to>
                                        <p:strVal val="visible"/>
                                      </p:to>
                                    </p:set>
                                    <p:animEffect transition="in" filter="wipe(left)">
                                      <p:cBhvr>
                                        <p:cTn id="32" dur="500"/>
                                        <p:tgtEl>
                                          <p:spTgt spid="3942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94288"/>
                                        </p:tgtEl>
                                        <p:attrNameLst>
                                          <p:attrName>style.visibility</p:attrName>
                                        </p:attrNameLst>
                                      </p:cBhvr>
                                      <p:to>
                                        <p:strVal val="visible"/>
                                      </p:to>
                                    </p:set>
                                    <p:animEffect transition="in" filter="wipe(left)">
                                      <p:cBhvr>
                                        <p:cTn id="37" dur="500"/>
                                        <p:tgtEl>
                                          <p:spTgt spid="394288"/>
                                        </p:tgtEl>
                                      </p:cBhvr>
                                    </p:animEffect>
                                  </p:childTnLst>
                                </p:cTn>
                              </p:par>
                            </p:childTnLst>
                          </p:cTn>
                        </p:par>
                        <p:par>
                          <p:cTn id="38" fill="hold" nodeType="afterGroup">
                            <p:stCondLst>
                              <p:cond delay="500"/>
                            </p:stCondLst>
                            <p:childTnLst>
                              <p:par>
                                <p:cTn id="39" presetID="4" presetClass="entr" presetSubtype="32" fill="hold" nodeType="afterEffect">
                                  <p:stCondLst>
                                    <p:cond delay="0"/>
                                  </p:stCondLst>
                                  <p:childTnLst>
                                    <p:set>
                                      <p:cBhvr>
                                        <p:cTn id="40" dur="1" fill="hold">
                                          <p:stCondLst>
                                            <p:cond delay="0"/>
                                          </p:stCondLst>
                                        </p:cTn>
                                        <p:tgtEl>
                                          <p:spTgt spid="394280"/>
                                        </p:tgtEl>
                                        <p:attrNameLst>
                                          <p:attrName>style.visibility</p:attrName>
                                        </p:attrNameLst>
                                      </p:cBhvr>
                                      <p:to>
                                        <p:strVal val="visible"/>
                                      </p:to>
                                    </p:set>
                                    <p:animEffect transition="in" filter="box(out)">
                                      <p:cBhvr>
                                        <p:cTn id="41" dur="500"/>
                                        <p:tgtEl>
                                          <p:spTgt spid="394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xfrm>
            <a:off x="898525" y="7018338"/>
            <a:ext cx="8229600" cy="296862"/>
          </a:xfrm>
        </p:spPr>
        <p:txBody>
          <a:bodyPr/>
          <a:lstStyle/>
          <a:p>
            <a:pPr algn="r"/>
            <a:r>
              <a:rPr lang="en-US" sz="1200"/>
              <a:t>Example 5-4a</a:t>
            </a:r>
          </a:p>
        </p:txBody>
      </p:sp>
      <p:sp>
        <p:nvSpPr>
          <p:cNvPr id="39526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95268"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5269"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5270"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5271" name="Picture 7" descr="exampl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95272"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5273" name="Picture 9"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5275" name="Picture 11"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95276" name="Picture 12" descr="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95278" name="Rectangle 14"/>
          <p:cNvSpPr>
            <a:spLocks noChangeArrowheads="1"/>
          </p:cNvSpPr>
          <p:nvPr/>
        </p:nvSpPr>
        <p:spPr bwMode="auto">
          <a:xfrm>
            <a:off x="615950" y="1239838"/>
            <a:ext cx="781050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tabLst>
                <a:tab pos="973138" algn="l"/>
                <a:tab pos="3775075" algn="l"/>
              </a:tabLst>
            </a:pPr>
            <a:r>
              <a:rPr lang="en-US"/>
              <a:t>Now, solve the system of two equations in two variables.</a:t>
            </a:r>
          </a:p>
        </p:txBody>
      </p:sp>
      <p:grpSp>
        <p:nvGrpSpPr>
          <p:cNvPr id="395317" name="Group 53"/>
          <p:cNvGrpSpPr>
            <a:grpSpLocks/>
          </p:cNvGrpSpPr>
          <p:nvPr/>
        </p:nvGrpSpPr>
        <p:grpSpPr bwMode="auto">
          <a:xfrm>
            <a:off x="6407150" y="3019425"/>
            <a:ext cx="2312988" cy="333375"/>
            <a:chOff x="4036" y="2014"/>
            <a:chExt cx="1457" cy="210"/>
          </a:xfrm>
        </p:grpSpPr>
        <p:pic>
          <p:nvPicPr>
            <p:cNvPr id="395302" name="Picture 38" descr="03-05-7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4036" y="2015"/>
              <a:ext cx="522" cy="180"/>
            </a:xfrm>
            <a:prstGeom prst="rect">
              <a:avLst/>
            </a:prstGeom>
            <a:noFill/>
            <a:extLst>
              <a:ext uri="{909E8E84-426E-40DD-AFC4-6F175D3DCCD1}">
                <a14:hiddenFill xmlns:a14="http://schemas.microsoft.com/office/drawing/2010/main">
                  <a:solidFill>
                    <a:srgbClr val="FFFFFF"/>
                  </a:solidFill>
                </a14:hiddenFill>
              </a:ext>
            </a:extLst>
          </p:spPr>
        </p:pic>
        <p:pic>
          <p:nvPicPr>
            <p:cNvPr id="395303" name="Picture 39" descr="03-05-7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737" y="2014"/>
              <a:ext cx="756" cy="21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5335" name="Group 71"/>
          <p:cNvGrpSpPr>
            <a:grpSpLocks/>
          </p:cNvGrpSpPr>
          <p:nvPr/>
        </p:nvGrpSpPr>
        <p:grpSpPr bwMode="auto">
          <a:xfrm>
            <a:off x="6778625" y="3505200"/>
            <a:ext cx="1519238" cy="336550"/>
            <a:chOff x="4270" y="2208"/>
            <a:chExt cx="957" cy="212"/>
          </a:xfrm>
        </p:grpSpPr>
        <p:pic>
          <p:nvPicPr>
            <p:cNvPr id="395304" name="Picture 40" descr="03-05-8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270" y="2208"/>
              <a:ext cx="288" cy="180"/>
            </a:xfrm>
            <a:prstGeom prst="rect">
              <a:avLst/>
            </a:prstGeom>
            <a:noFill/>
            <a:extLst>
              <a:ext uri="{909E8E84-426E-40DD-AFC4-6F175D3DCCD1}">
                <a14:hiddenFill xmlns:a14="http://schemas.microsoft.com/office/drawing/2010/main">
                  <a:solidFill>
                    <a:srgbClr val="FFFFFF"/>
                  </a:solidFill>
                </a14:hiddenFill>
              </a:ext>
            </a:extLst>
          </p:spPr>
        </p:pic>
        <p:pic>
          <p:nvPicPr>
            <p:cNvPr id="395305" name="Picture 41" descr="03-05-8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612" y="2210"/>
              <a:ext cx="615" cy="21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5330" name="Group 66"/>
          <p:cNvGrpSpPr>
            <a:grpSpLocks/>
          </p:cNvGrpSpPr>
          <p:nvPr/>
        </p:nvGrpSpPr>
        <p:grpSpPr bwMode="auto">
          <a:xfrm>
            <a:off x="731838" y="1882775"/>
            <a:ext cx="7988300" cy="422275"/>
            <a:chOff x="461" y="1186"/>
            <a:chExt cx="5032" cy="266"/>
          </a:xfrm>
        </p:grpSpPr>
        <p:grpSp>
          <p:nvGrpSpPr>
            <p:cNvPr id="395316" name="Group 52"/>
            <p:cNvGrpSpPr>
              <a:grpSpLocks/>
            </p:cNvGrpSpPr>
            <p:nvPr/>
          </p:nvGrpSpPr>
          <p:grpSpPr bwMode="auto">
            <a:xfrm>
              <a:off x="461" y="1216"/>
              <a:ext cx="5032" cy="216"/>
              <a:chOff x="461" y="1216"/>
              <a:chExt cx="5032" cy="216"/>
            </a:xfrm>
          </p:grpSpPr>
          <p:pic>
            <p:nvPicPr>
              <p:cNvPr id="395298" name="Picture 34" descr="03-05-7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461" y="1216"/>
                <a:ext cx="1332" cy="216"/>
              </a:xfrm>
              <a:prstGeom prst="rect">
                <a:avLst/>
              </a:prstGeom>
              <a:noFill/>
              <a:extLst>
                <a:ext uri="{909E8E84-426E-40DD-AFC4-6F175D3DCCD1}">
                  <a14:hiddenFill xmlns:a14="http://schemas.microsoft.com/office/drawing/2010/main">
                    <a:solidFill>
                      <a:srgbClr val="FFFFFF"/>
                    </a:solidFill>
                  </a14:hiddenFill>
                </a:ext>
              </a:extLst>
            </p:spPr>
          </p:pic>
          <p:pic>
            <p:nvPicPr>
              <p:cNvPr id="395300" name="Picture 36" descr="03-05-7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3475" y="1216"/>
                <a:ext cx="2018" cy="2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5310" name="Group 46"/>
            <p:cNvGrpSpPr>
              <a:grpSpLocks/>
            </p:cNvGrpSpPr>
            <p:nvPr/>
          </p:nvGrpSpPr>
          <p:grpSpPr bwMode="auto">
            <a:xfrm>
              <a:off x="1857" y="1186"/>
              <a:ext cx="1458" cy="266"/>
              <a:chOff x="2027" y="2184"/>
              <a:chExt cx="1458" cy="266"/>
            </a:xfrm>
          </p:grpSpPr>
          <p:sp>
            <p:nvSpPr>
              <p:cNvPr id="395311" name="AutoShape 47"/>
              <p:cNvSpPr>
                <a:spLocks noChangeArrowheads="1"/>
              </p:cNvSpPr>
              <p:nvPr/>
            </p:nvSpPr>
            <p:spPr bwMode="invGray">
              <a:xfrm>
                <a:off x="2027" y="2184"/>
                <a:ext cx="1210" cy="266"/>
              </a:xfrm>
              <a:prstGeom prst="roundRect">
                <a:avLst>
                  <a:gd name="adj" fmla="val 16667"/>
                </a:avLst>
              </a:prstGeom>
              <a:solidFill>
                <a:schemeClr val="accent1">
                  <a:alpha val="50000"/>
                </a:schemeClr>
              </a:solidFill>
              <a:ln w="25400" algn="ctr">
                <a:solidFill>
                  <a:srgbClr val="FFEB55"/>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95312" name="Rectangle 48"/>
              <p:cNvSpPr>
                <a:spLocks noChangeArrowheads="1"/>
              </p:cNvSpPr>
              <p:nvPr/>
            </p:nvSpPr>
            <p:spPr bwMode="invGray">
              <a:xfrm>
                <a:off x="2062" y="2208"/>
                <a:ext cx="1216"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sz="2000" b="1"/>
                  <a:t>Multiply by 55.</a:t>
                </a:r>
              </a:p>
            </p:txBody>
          </p:sp>
          <p:cxnSp>
            <p:nvCxnSpPr>
              <p:cNvPr id="395313" name="AutoShape 49"/>
              <p:cNvCxnSpPr>
                <a:cxnSpLocks noChangeShapeType="1"/>
              </p:cNvCxnSpPr>
              <p:nvPr/>
            </p:nvCxnSpPr>
            <p:spPr bwMode="invGray">
              <a:xfrm>
                <a:off x="3243" y="2329"/>
                <a:ext cx="242" cy="1"/>
              </a:xfrm>
              <a:prstGeom prst="straightConnector1">
                <a:avLst/>
              </a:prstGeom>
              <a:noFill/>
              <a:ln w="25400">
                <a:solidFill>
                  <a:srgbClr val="FFEB5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grpSp>
        <p:nvGrpSpPr>
          <p:cNvPr id="395315" name="Group 51"/>
          <p:cNvGrpSpPr>
            <a:grpSpLocks/>
          </p:cNvGrpSpPr>
          <p:nvPr/>
        </p:nvGrpSpPr>
        <p:grpSpPr bwMode="auto">
          <a:xfrm>
            <a:off x="731838" y="2570163"/>
            <a:ext cx="8074025" cy="361950"/>
            <a:chOff x="461" y="1619"/>
            <a:chExt cx="5086" cy="228"/>
          </a:xfrm>
        </p:grpSpPr>
        <p:pic>
          <p:nvPicPr>
            <p:cNvPr id="395299" name="Picture 35" descr="03-05-7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invGray">
            <a:xfrm>
              <a:off x="461" y="1628"/>
              <a:ext cx="2030" cy="216"/>
            </a:xfrm>
            <a:prstGeom prst="rect">
              <a:avLst/>
            </a:prstGeom>
            <a:noFill/>
            <a:extLst>
              <a:ext uri="{909E8E84-426E-40DD-AFC4-6F175D3DCCD1}">
                <a14:hiddenFill xmlns:a14="http://schemas.microsoft.com/office/drawing/2010/main">
                  <a:solidFill>
                    <a:srgbClr val="FFFFFF"/>
                  </a:solidFill>
                </a14:hiddenFill>
              </a:ext>
            </a:extLst>
          </p:spPr>
        </p:pic>
        <p:pic>
          <p:nvPicPr>
            <p:cNvPr id="395301" name="Picture 37" descr="03-05-7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invGray">
            <a:xfrm>
              <a:off x="3178" y="1619"/>
              <a:ext cx="2315" cy="228"/>
            </a:xfrm>
            <a:prstGeom prst="rect">
              <a:avLst/>
            </a:prstGeom>
            <a:noFill/>
            <a:extLst>
              <a:ext uri="{909E8E84-426E-40DD-AFC4-6F175D3DCCD1}">
                <a14:hiddenFill xmlns:a14="http://schemas.microsoft.com/office/drawing/2010/main">
                  <a:solidFill>
                    <a:srgbClr val="FFFFFF"/>
                  </a:solidFill>
                </a14:hiddenFill>
              </a:ext>
            </a:extLst>
          </p:spPr>
        </p:pic>
        <p:sp>
          <p:nvSpPr>
            <p:cNvPr id="395314" name="Line 50"/>
            <p:cNvSpPr>
              <a:spLocks noChangeShapeType="1"/>
            </p:cNvSpPr>
            <p:nvPr/>
          </p:nvSpPr>
          <p:spPr bwMode="auto">
            <a:xfrm>
              <a:off x="3128" y="1836"/>
              <a:ext cx="241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95319" name="Rectangle 55"/>
          <p:cNvSpPr>
            <a:spLocks noChangeArrowheads="1"/>
          </p:cNvSpPr>
          <p:nvPr/>
        </p:nvSpPr>
        <p:spPr bwMode="auto">
          <a:xfrm>
            <a:off x="615950" y="3879850"/>
            <a:ext cx="7743825"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pPr>
            <a:r>
              <a:rPr lang="en-US"/>
              <a:t>Substitute </a:t>
            </a:r>
            <a:r>
              <a:rPr lang="en-US" sz="2800">
                <a:latin typeface="Times New Roman" pitchFamily="18" charset="0"/>
              </a:rPr>
              <a:t>14,400</a:t>
            </a:r>
            <a:r>
              <a:rPr lang="en-US"/>
              <a:t> for </a:t>
            </a:r>
            <a:r>
              <a:rPr lang="en-US" sz="2800" i="1">
                <a:latin typeface="Times New Roman" pitchFamily="18" charset="0"/>
              </a:rPr>
              <a:t>b</a:t>
            </a:r>
            <a:r>
              <a:rPr lang="en-US"/>
              <a:t> in one of the equations with two </a:t>
            </a:r>
            <a:br>
              <a:rPr lang="en-US"/>
            </a:br>
            <a:r>
              <a:rPr lang="en-US"/>
              <a:t>variables and solve for </a:t>
            </a:r>
            <a:r>
              <a:rPr lang="en-US" sz="2800" i="1">
                <a:latin typeface="Times New Roman" pitchFamily="18" charset="0"/>
              </a:rPr>
              <a:t>m</a:t>
            </a:r>
            <a:r>
              <a:rPr lang="en-US"/>
              <a:t>.</a:t>
            </a:r>
          </a:p>
        </p:txBody>
      </p:sp>
      <p:grpSp>
        <p:nvGrpSpPr>
          <p:cNvPr id="395334" name="Group 70"/>
          <p:cNvGrpSpPr>
            <a:grpSpLocks/>
          </p:cNvGrpSpPr>
          <p:nvPr/>
        </p:nvGrpSpPr>
        <p:grpSpPr bwMode="auto">
          <a:xfrm>
            <a:off x="1527175" y="4619625"/>
            <a:ext cx="6426200" cy="420688"/>
            <a:chOff x="962" y="2910"/>
            <a:chExt cx="4048" cy="265"/>
          </a:xfrm>
        </p:grpSpPr>
        <p:sp>
          <p:nvSpPr>
            <p:cNvPr id="395320" name="Rectangle 56"/>
            <p:cNvSpPr>
              <a:spLocks noChangeArrowheads="1"/>
            </p:cNvSpPr>
            <p:nvPr/>
          </p:nvSpPr>
          <p:spPr bwMode="auto">
            <a:xfrm>
              <a:off x="2565" y="2910"/>
              <a:ext cx="2445"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Equation with two variables</a:t>
              </a:r>
            </a:p>
          </p:txBody>
        </p:sp>
        <p:pic>
          <p:nvPicPr>
            <p:cNvPr id="395322" name="Picture 58" descr="03-05-8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invGray">
            <a:xfrm>
              <a:off x="962" y="2949"/>
              <a:ext cx="1332" cy="2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5333" name="Group 69"/>
          <p:cNvGrpSpPr>
            <a:grpSpLocks/>
          </p:cNvGrpSpPr>
          <p:nvPr/>
        </p:nvGrpSpPr>
        <p:grpSpPr bwMode="auto">
          <a:xfrm>
            <a:off x="2020888" y="5541963"/>
            <a:ext cx="5210175" cy="804862"/>
            <a:chOff x="1273" y="3491"/>
            <a:chExt cx="3282" cy="507"/>
          </a:xfrm>
        </p:grpSpPr>
        <p:sp>
          <p:nvSpPr>
            <p:cNvPr id="395321" name="Rectangle 57"/>
            <p:cNvSpPr>
              <a:spLocks noChangeArrowheads="1"/>
            </p:cNvSpPr>
            <p:nvPr/>
          </p:nvSpPr>
          <p:spPr bwMode="auto">
            <a:xfrm>
              <a:off x="2565" y="3491"/>
              <a:ext cx="1990" cy="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Subtract </a:t>
              </a:r>
              <a:r>
                <a:rPr lang="en-US" sz="2800">
                  <a:latin typeface="Times New Roman" pitchFamily="18" charset="0"/>
                </a:rPr>
                <a:t>14,400</a:t>
              </a:r>
              <a:r>
                <a:rPr lang="en-US"/>
                <a:t> from </a:t>
              </a:r>
              <a:br>
                <a:rPr lang="en-US"/>
              </a:br>
              <a:r>
                <a:rPr lang="en-US"/>
                <a:t>each side.</a:t>
              </a:r>
            </a:p>
          </p:txBody>
        </p:sp>
        <p:pic>
          <p:nvPicPr>
            <p:cNvPr id="395324" name="Picture 60" descr="03-05-8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invGray">
            <a:xfrm>
              <a:off x="1273" y="3556"/>
              <a:ext cx="978" cy="21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5327" name="Group 63"/>
          <p:cNvGrpSpPr>
            <a:grpSpLocks/>
          </p:cNvGrpSpPr>
          <p:nvPr/>
        </p:nvGrpSpPr>
        <p:grpSpPr bwMode="auto">
          <a:xfrm>
            <a:off x="731838" y="5157788"/>
            <a:ext cx="4954587" cy="342900"/>
            <a:chOff x="461" y="3249"/>
            <a:chExt cx="3121" cy="216"/>
          </a:xfrm>
        </p:grpSpPr>
        <p:pic>
          <p:nvPicPr>
            <p:cNvPr id="395323" name="Picture 59" descr="03-05-8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invGray">
            <a:xfrm>
              <a:off x="461" y="3249"/>
              <a:ext cx="1835" cy="210"/>
            </a:xfrm>
            <a:prstGeom prst="rect">
              <a:avLst/>
            </a:prstGeom>
            <a:noFill/>
            <a:extLst>
              <a:ext uri="{909E8E84-426E-40DD-AFC4-6F175D3DCCD1}">
                <a14:hiddenFill xmlns:a14="http://schemas.microsoft.com/office/drawing/2010/main">
                  <a:solidFill>
                    <a:srgbClr val="FFFFFF"/>
                  </a:solidFill>
                </a14:hiddenFill>
              </a:ext>
            </a:extLst>
          </p:spPr>
        </p:pic>
        <p:pic>
          <p:nvPicPr>
            <p:cNvPr id="395325" name="Picture 61" descr="03-05-8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invGray">
            <a:xfrm>
              <a:off x="2634" y="3249"/>
              <a:ext cx="948" cy="216"/>
            </a:xfrm>
            <a:prstGeom prst="rect">
              <a:avLst/>
            </a:prstGeom>
            <a:noFill/>
            <a:extLst>
              <a:ext uri="{909E8E84-426E-40DD-AFC4-6F175D3DCCD1}">
                <a14:hiddenFill xmlns:a14="http://schemas.microsoft.com/office/drawing/2010/main">
                  <a:solidFill>
                    <a:srgbClr val="FFFFFF"/>
                  </a:solidFill>
                </a14:hiddenFill>
              </a:ext>
            </a:extLst>
          </p:spPr>
        </p:pic>
      </p:grpSp>
      <p:pic>
        <p:nvPicPr>
          <p:cNvPr id="395329" name="Picture 65" descr="stop sign 4"/>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invGray">
          <a:xfrm>
            <a:off x="7337425"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51919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5278"/>
                                        </p:tgtEl>
                                        <p:attrNameLst>
                                          <p:attrName>style.visibility</p:attrName>
                                        </p:attrNameLst>
                                      </p:cBhvr>
                                      <p:to>
                                        <p:strVal val="visible"/>
                                      </p:to>
                                    </p:set>
                                    <p:animEffect transition="in" filter="wipe(left)">
                                      <p:cBhvr>
                                        <p:cTn id="7" dur="500"/>
                                        <p:tgtEl>
                                          <p:spTgt spid="3952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95330"/>
                                        </p:tgtEl>
                                        <p:attrNameLst>
                                          <p:attrName>style.visibility</p:attrName>
                                        </p:attrNameLst>
                                      </p:cBhvr>
                                      <p:to>
                                        <p:strVal val="visible"/>
                                      </p:to>
                                    </p:set>
                                    <p:animEffect transition="in" filter="wipe(left)">
                                      <p:cBhvr>
                                        <p:cTn id="12" dur="500"/>
                                        <p:tgtEl>
                                          <p:spTgt spid="3953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5315"/>
                                        </p:tgtEl>
                                        <p:attrNameLst>
                                          <p:attrName>style.visibility</p:attrName>
                                        </p:attrNameLst>
                                      </p:cBhvr>
                                      <p:to>
                                        <p:strVal val="visible"/>
                                      </p:to>
                                    </p:set>
                                    <p:animEffect transition="in" filter="wipe(left)">
                                      <p:cBhvr>
                                        <p:cTn id="17" dur="500"/>
                                        <p:tgtEl>
                                          <p:spTgt spid="3953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95317"/>
                                        </p:tgtEl>
                                        <p:attrNameLst>
                                          <p:attrName>style.visibility</p:attrName>
                                        </p:attrNameLst>
                                      </p:cBhvr>
                                      <p:to>
                                        <p:strVal val="visible"/>
                                      </p:to>
                                    </p:set>
                                    <p:animEffect transition="in" filter="wipe(left)">
                                      <p:cBhvr>
                                        <p:cTn id="22" dur="500"/>
                                        <p:tgtEl>
                                          <p:spTgt spid="3953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95335"/>
                                        </p:tgtEl>
                                        <p:attrNameLst>
                                          <p:attrName>style.visibility</p:attrName>
                                        </p:attrNameLst>
                                      </p:cBhvr>
                                      <p:to>
                                        <p:strVal val="visible"/>
                                      </p:to>
                                    </p:set>
                                    <p:animEffect transition="in" filter="wipe(left)">
                                      <p:cBhvr>
                                        <p:cTn id="27" dur="500"/>
                                        <p:tgtEl>
                                          <p:spTgt spid="39533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95319"/>
                                        </p:tgtEl>
                                        <p:attrNameLst>
                                          <p:attrName>style.visibility</p:attrName>
                                        </p:attrNameLst>
                                      </p:cBhvr>
                                      <p:to>
                                        <p:strVal val="visible"/>
                                      </p:to>
                                    </p:set>
                                    <p:animEffect transition="in" filter="wipe(left)">
                                      <p:cBhvr>
                                        <p:cTn id="32" dur="500"/>
                                        <p:tgtEl>
                                          <p:spTgt spid="3953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395334"/>
                                        </p:tgtEl>
                                        <p:attrNameLst>
                                          <p:attrName>style.visibility</p:attrName>
                                        </p:attrNameLst>
                                      </p:cBhvr>
                                      <p:to>
                                        <p:strVal val="visible"/>
                                      </p:to>
                                    </p:set>
                                    <p:animEffect transition="in" filter="wipe(left)">
                                      <p:cBhvr>
                                        <p:cTn id="37" dur="500"/>
                                        <p:tgtEl>
                                          <p:spTgt spid="39533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95327"/>
                                        </p:tgtEl>
                                        <p:attrNameLst>
                                          <p:attrName>style.visibility</p:attrName>
                                        </p:attrNameLst>
                                      </p:cBhvr>
                                      <p:to>
                                        <p:strVal val="visible"/>
                                      </p:to>
                                    </p:set>
                                    <p:animEffect transition="in" filter="wipe(left)">
                                      <p:cBhvr>
                                        <p:cTn id="42" dur="500"/>
                                        <p:tgtEl>
                                          <p:spTgt spid="39532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395333"/>
                                        </p:tgtEl>
                                        <p:attrNameLst>
                                          <p:attrName>style.visibility</p:attrName>
                                        </p:attrNameLst>
                                      </p:cBhvr>
                                      <p:to>
                                        <p:strVal val="visible"/>
                                      </p:to>
                                    </p:set>
                                    <p:animEffect transition="in" filter="wipe(left)">
                                      <p:cBhvr>
                                        <p:cTn id="47" dur="500"/>
                                        <p:tgtEl>
                                          <p:spTgt spid="395333"/>
                                        </p:tgtEl>
                                      </p:cBhvr>
                                    </p:animEffect>
                                  </p:childTnLst>
                                </p:cTn>
                              </p:par>
                            </p:childTnLst>
                          </p:cTn>
                        </p:par>
                        <p:par>
                          <p:cTn id="48" fill="hold" nodeType="afterGroup">
                            <p:stCondLst>
                              <p:cond delay="500"/>
                            </p:stCondLst>
                            <p:childTnLst>
                              <p:par>
                                <p:cTn id="49" presetID="4" presetClass="entr" presetSubtype="32" fill="hold" nodeType="afterEffect">
                                  <p:stCondLst>
                                    <p:cond delay="0"/>
                                  </p:stCondLst>
                                  <p:childTnLst>
                                    <p:set>
                                      <p:cBhvr>
                                        <p:cTn id="50" dur="1" fill="hold">
                                          <p:stCondLst>
                                            <p:cond delay="0"/>
                                          </p:stCondLst>
                                        </p:cTn>
                                        <p:tgtEl>
                                          <p:spTgt spid="395329"/>
                                        </p:tgtEl>
                                        <p:attrNameLst>
                                          <p:attrName>style.visibility</p:attrName>
                                        </p:attrNameLst>
                                      </p:cBhvr>
                                      <p:to>
                                        <p:strVal val="visible"/>
                                      </p:to>
                                    </p:set>
                                    <p:animEffect transition="in" filter="box(out)">
                                      <p:cBhvr>
                                        <p:cTn id="51" dur="500"/>
                                        <p:tgtEl>
                                          <p:spTgt spid="395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78" grpId="0" autoUpdateAnimBg="0"/>
      <p:bldP spid="39531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a:xfrm>
            <a:off x="898525" y="7018338"/>
            <a:ext cx="8229600" cy="296862"/>
          </a:xfrm>
        </p:spPr>
        <p:txBody>
          <a:bodyPr/>
          <a:lstStyle/>
          <a:p>
            <a:pPr algn="r"/>
            <a:r>
              <a:rPr lang="en-US" sz="1200"/>
              <a:t>Example 5-4a</a:t>
            </a:r>
          </a:p>
        </p:txBody>
      </p:sp>
      <p:sp>
        <p:nvSpPr>
          <p:cNvPr id="39629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96292"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6293"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6294"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6295" name="Picture 7" descr="exampl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96296"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6297" name="Picture 9"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6299" name="Picture 11"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96300" name="Picture 12" descr="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96301" name="Rectangle 13"/>
          <p:cNvSpPr>
            <a:spLocks noChangeArrowheads="1"/>
          </p:cNvSpPr>
          <p:nvPr/>
        </p:nvSpPr>
        <p:spPr bwMode="auto">
          <a:xfrm>
            <a:off x="615950" y="1195388"/>
            <a:ext cx="7591425" cy="80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tabLst>
                <a:tab pos="973138" algn="l"/>
                <a:tab pos="3775075" algn="l"/>
              </a:tabLst>
            </a:pPr>
            <a:r>
              <a:rPr lang="en-US"/>
              <a:t>Substitute </a:t>
            </a:r>
            <a:r>
              <a:rPr lang="en-US" sz="2800">
                <a:latin typeface="Times New Roman" pitchFamily="18" charset="0"/>
              </a:rPr>
              <a:t>14,400</a:t>
            </a:r>
            <a:r>
              <a:rPr lang="en-US"/>
              <a:t> for </a:t>
            </a:r>
            <a:r>
              <a:rPr lang="en-US" sz="2800" i="1">
                <a:latin typeface="Times New Roman" pitchFamily="18" charset="0"/>
              </a:rPr>
              <a:t>b</a:t>
            </a:r>
            <a:r>
              <a:rPr lang="en-US" sz="2800">
                <a:latin typeface="Times New Roman" pitchFamily="18" charset="0"/>
              </a:rPr>
              <a:t> </a:t>
            </a:r>
            <a:r>
              <a:rPr lang="en-US"/>
              <a:t>and </a:t>
            </a:r>
            <a:r>
              <a:rPr lang="en-US" sz="2800">
                <a:latin typeface="Times New Roman" pitchFamily="18" charset="0"/>
              </a:rPr>
              <a:t>10,100</a:t>
            </a:r>
            <a:r>
              <a:rPr lang="en-US"/>
              <a:t> for </a:t>
            </a:r>
            <a:r>
              <a:rPr lang="en-US" sz="2800" i="1">
                <a:latin typeface="Times New Roman" pitchFamily="18" charset="0"/>
              </a:rPr>
              <a:t>m</a:t>
            </a:r>
            <a:r>
              <a:rPr lang="en-US"/>
              <a:t> in one of the </a:t>
            </a:r>
            <a:br>
              <a:rPr lang="en-US"/>
            </a:br>
            <a:r>
              <a:rPr lang="en-US"/>
              <a:t>original equations with three variables.</a:t>
            </a:r>
          </a:p>
        </p:txBody>
      </p:sp>
      <p:grpSp>
        <p:nvGrpSpPr>
          <p:cNvPr id="396336" name="Group 48"/>
          <p:cNvGrpSpPr>
            <a:grpSpLocks/>
          </p:cNvGrpSpPr>
          <p:nvPr/>
        </p:nvGrpSpPr>
        <p:grpSpPr bwMode="auto">
          <a:xfrm>
            <a:off x="736600" y="2162175"/>
            <a:ext cx="8097838" cy="420688"/>
            <a:chOff x="464" y="1362"/>
            <a:chExt cx="5101" cy="265"/>
          </a:xfrm>
        </p:grpSpPr>
        <p:sp>
          <p:nvSpPr>
            <p:cNvPr id="396321" name="Rectangle 33"/>
            <p:cNvSpPr>
              <a:spLocks noChangeArrowheads="1"/>
            </p:cNvSpPr>
            <p:nvPr/>
          </p:nvSpPr>
          <p:spPr bwMode="auto">
            <a:xfrm>
              <a:off x="2981" y="1362"/>
              <a:ext cx="2584"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Equation with three variables</a:t>
              </a:r>
            </a:p>
          </p:txBody>
        </p:sp>
        <p:pic>
          <p:nvPicPr>
            <p:cNvPr id="396330" name="Picture 42" descr="03-05-8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464" y="1399"/>
              <a:ext cx="819" cy="1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6338" name="Group 50"/>
          <p:cNvGrpSpPr>
            <a:grpSpLocks/>
          </p:cNvGrpSpPr>
          <p:nvPr/>
        </p:nvGrpSpPr>
        <p:grpSpPr bwMode="auto">
          <a:xfrm>
            <a:off x="731838" y="3128963"/>
            <a:ext cx="4811712" cy="420687"/>
            <a:chOff x="461" y="1971"/>
            <a:chExt cx="3031" cy="265"/>
          </a:xfrm>
        </p:grpSpPr>
        <p:sp>
          <p:nvSpPr>
            <p:cNvPr id="396324" name="Rectangle 36"/>
            <p:cNvSpPr>
              <a:spLocks noChangeArrowheads="1"/>
            </p:cNvSpPr>
            <p:nvPr/>
          </p:nvSpPr>
          <p:spPr bwMode="auto">
            <a:xfrm>
              <a:off x="2981" y="1971"/>
              <a:ext cx="511" cy="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Add.</a:t>
              </a:r>
            </a:p>
          </p:txBody>
        </p:sp>
        <p:pic>
          <p:nvPicPr>
            <p:cNvPr id="396332" name="Picture 44" descr="03-05-8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61" y="2016"/>
              <a:ext cx="972" cy="21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6337" name="Group 49"/>
          <p:cNvGrpSpPr>
            <a:grpSpLocks/>
          </p:cNvGrpSpPr>
          <p:nvPr/>
        </p:nvGrpSpPr>
        <p:grpSpPr bwMode="auto">
          <a:xfrm>
            <a:off x="731838" y="2681288"/>
            <a:ext cx="7304087" cy="347662"/>
            <a:chOff x="461" y="1689"/>
            <a:chExt cx="4601" cy="219"/>
          </a:xfrm>
        </p:grpSpPr>
        <p:pic>
          <p:nvPicPr>
            <p:cNvPr id="396331" name="Picture 43" descr="03-05-8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61" y="1698"/>
              <a:ext cx="1742" cy="210"/>
            </a:xfrm>
            <a:prstGeom prst="rect">
              <a:avLst/>
            </a:prstGeom>
            <a:noFill/>
            <a:extLst>
              <a:ext uri="{909E8E84-426E-40DD-AFC4-6F175D3DCCD1}">
                <a14:hiddenFill xmlns:a14="http://schemas.microsoft.com/office/drawing/2010/main">
                  <a:solidFill>
                    <a:srgbClr val="FFFFFF"/>
                  </a:solidFill>
                </a14:hiddenFill>
              </a:ext>
            </a:extLst>
          </p:spPr>
        </p:pic>
        <p:grpSp>
          <p:nvGrpSpPr>
            <p:cNvPr id="396335" name="Group 47"/>
            <p:cNvGrpSpPr>
              <a:grpSpLocks/>
            </p:cNvGrpSpPr>
            <p:nvPr/>
          </p:nvGrpSpPr>
          <p:grpSpPr bwMode="auto">
            <a:xfrm>
              <a:off x="3049" y="1689"/>
              <a:ext cx="2013" cy="219"/>
              <a:chOff x="3049" y="1700"/>
              <a:chExt cx="2013" cy="219"/>
            </a:xfrm>
          </p:grpSpPr>
          <p:pic>
            <p:nvPicPr>
              <p:cNvPr id="396333" name="Picture 45" descr="03-05-8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3049" y="1700"/>
                <a:ext cx="1014" cy="210"/>
              </a:xfrm>
              <a:prstGeom prst="rect">
                <a:avLst/>
              </a:prstGeom>
              <a:noFill/>
              <a:extLst>
                <a:ext uri="{909E8E84-426E-40DD-AFC4-6F175D3DCCD1}">
                  <a14:hiddenFill xmlns:a14="http://schemas.microsoft.com/office/drawing/2010/main">
                    <a:solidFill>
                      <a:srgbClr val="FFFFFF"/>
                    </a:solidFill>
                  </a14:hiddenFill>
                </a:ext>
              </a:extLst>
            </p:spPr>
          </p:pic>
          <p:pic>
            <p:nvPicPr>
              <p:cNvPr id="396334" name="Picture 46" descr="03-05-9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4114" y="1703"/>
                <a:ext cx="948" cy="216"/>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396339" name="Rectangle 51"/>
          <p:cNvSpPr>
            <a:spLocks noChangeArrowheads="1"/>
          </p:cNvSpPr>
          <p:nvPr/>
        </p:nvSpPr>
        <p:spPr bwMode="auto">
          <a:xfrm>
            <a:off x="615950" y="3802063"/>
            <a:ext cx="7732713"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371600">
              <a:lnSpc>
                <a:spcPct val="80000"/>
              </a:lnSpc>
            </a:pPr>
            <a:r>
              <a:rPr lang="en-US" b="1">
                <a:solidFill>
                  <a:srgbClr val="FFEB55"/>
                </a:solidFill>
              </a:rPr>
              <a:t>Answer:</a:t>
            </a:r>
            <a:r>
              <a:rPr lang="en-US" b="1"/>
              <a:t>  </a:t>
            </a:r>
            <a:r>
              <a:rPr lang="en-US"/>
              <a:t>There are </a:t>
            </a:r>
            <a:r>
              <a:rPr lang="en-US" sz="2800">
                <a:latin typeface="Times New Roman" pitchFamily="18" charset="0"/>
              </a:rPr>
              <a:t>24,500</a:t>
            </a:r>
            <a:r>
              <a:rPr lang="en-US"/>
              <a:t> upper level, </a:t>
            </a:r>
            <a:r>
              <a:rPr lang="en-US" sz="2800">
                <a:latin typeface="Times New Roman" pitchFamily="18" charset="0"/>
              </a:rPr>
              <a:t>10,100</a:t>
            </a:r>
            <a:r>
              <a:rPr lang="en-US"/>
              <a:t> middle </a:t>
            </a:r>
            <a:br>
              <a:rPr lang="en-US"/>
            </a:br>
            <a:r>
              <a:rPr lang="en-US"/>
              <a:t>	level, and </a:t>
            </a:r>
            <a:r>
              <a:rPr lang="en-US" sz="2800">
                <a:latin typeface="Times New Roman" pitchFamily="18" charset="0"/>
              </a:rPr>
              <a:t>14,400</a:t>
            </a:r>
            <a:r>
              <a:rPr lang="en-US"/>
              <a:t> bottom level</a:t>
            </a:r>
            <a:r>
              <a:rPr lang="en-US" sz="2800"/>
              <a:t> </a:t>
            </a:r>
            <a:r>
              <a:rPr lang="en-US"/>
              <a:t>seats.</a:t>
            </a:r>
          </a:p>
        </p:txBody>
      </p:sp>
      <p:pic>
        <p:nvPicPr>
          <p:cNvPr id="396340" name="Picture 52" descr="stop sign 4"/>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invGray">
          <a:xfrm>
            <a:off x="7337425"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446190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6301"/>
                                        </p:tgtEl>
                                        <p:attrNameLst>
                                          <p:attrName>style.visibility</p:attrName>
                                        </p:attrNameLst>
                                      </p:cBhvr>
                                      <p:to>
                                        <p:strVal val="visible"/>
                                      </p:to>
                                    </p:set>
                                    <p:animEffect transition="in" filter="wipe(left)">
                                      <p:cBhvr>
                                        <p:cTn id="7" dur="500"/>
                                        <p:tgtEl>
                                          <p:spTgt spid="3963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96336"/>
                                        </p:tgtEl>
                                        <p:attrNameLst>
                                          <p:attrName>style.visibility</p:attrName>
                                        </p:attrNameLst>
                                      </p:cBhvr>
                                      <p:to>
                                        <p:strVal val="visible"/>
                                      </p:to>
                                    </p:set>
                                    <p:animEffect transition="in" filter="wipe(left)">
                                      <p:cBhvr>
                                        <p:cTn id="12" dur="500"/>
                                        <p:tgtEl>
                                          <p:spTgt spid="39633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6337"/>
                                        </p:tgtEl>
                                        <p:attrNameLst>
                                          <p:attrName>style.visibility</p:attrName>
                                        </p:attrNameLst>
                                      </p:cBhvr>
                                      <p:to>
                                        <p:strVal val="visible"/>
                                      </p:to>
                                    </p:set>
                                    <p:animEffect transition="in" filter="wipe(left)">
                                      <p:cBhvr>
                                        <p:cTn id="17" dur="500"/>
                                        <p:tgtEl>
                                          <p:spTgt spid="39633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96338"/>
                                        </p:tgtEl>
                                        <p:attrNameLst>
                                          <p:attrName>style.visibility</p:attrName>
                                        </p:attrNameLst>
                                      </p:cBhvr>
                                      <p:to>
                                        <p:strVal val="visible"/>
                                      </p:to>
                                    </p:set>
                                    <p:animEffect transition="in" filter="wipe(left)">
                                      <p:cBhvr>
                                        <p:cTn id="22" dur="500"/>
                                        <p:tgtEl>
                                          <p:spTgt spid="39633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96339"/>
                                        </p:tgtEl>
                                        <p:attrNameLst>
                                          <p:attrName>style.visibility</p:attrName>
                                        </p:attrNameLst>
                                      </p:cBhvr>
                                      <p:to>
                                        <p:strVal val="visible"/>
                                      </p:to>
                                    </p:set>
                                    <p:animEffect transition="in" filter="wipe(left)">
                                      <p:cBhvr>
                                        <p:cTn id="27" dur="500"/>
                                        <p:tgtEl>
                                          <p:spTgt spid="396339"/>
                                        </p:tgtEl>
                                      </p:cBhvr>
                                    </p:animEffect>
                                  </p:childTnLst>
                                </p:cTn>
                              </p:par>
                            </p:childTnLst>
                          </p:cTn>
                        </p:par>
                        <p:par>
                          <p:cTn id="28" fill="hold" nodeType="afterGroup">
                            <p:stCondLst>
                              <p:cond delay="500"/>
                            </p:stCondLst>
                            <p:childTnLst>
                              <p:par>
                                <p:cTn id="29" presetID="4" presetClass="entr" presetSubtype="32" fill="hold" nodeType="afterEffect">
                                  <p:stCondLst>
                                    <p:cond delay="0"/>
                                  </p:stCondLst>
                                  <p:childTnLst>
                                    <p:set>
                                      <p:cBhvr>
                                        <p:cTn id="30" dur="1" fill="hold">
                                          <p:stCondLst>
                                            <p:cond delay="0"/>
                                          </p:stCondLst>
                                        </p:cTn>
                                        <p:tgtEl>
                                          <p:spTgt spid="396340"/>
                                        </p:tgtEl>
                                        <p:attrNameLst>
                                          <p:attrName>style.visibility</p:attrName>
                                        </p:attrNameLst>
                                      </p:cBhvr>
                                      <p:to>
                                        <p:strVal val="visible"/>
                                      </p:to>
                                    </p:set>
                                    <p:animEffect transition="in" filter="box(out)">
                                      <p:cBhvr>
                                        <p:cTn id="31" dur="500"/>
                                        <p:tgtEl>
                                          <p:spTgt spid="396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301" grpId="0" autoUpdateAnimBg="0"/>
      <p:bldP spid="39633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898525" y="7018338"/>
            <a:ext cx="8229600" cy="296862"/>
          </a:xfrm>
        </p:spPr>
        <p:txBody>
          <a:bodyPr/>
          <a:lstStyle/>
          <a:p>
            <a:pPr algn="r"/>
            <a:r>
              <a:rPr lang="en-US" sz="1200"/>
              <a:t>Example 5-4a</a:t>
            </a:r>
          </a:p>
        </p:txBody>
      </p:sp>
      <p:sp>
        <p:nvSpPr>
          <p:cNvPr id="39731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97316"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7317"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7318"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7319" name="Picture 7" descr="exampl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97320"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7321" name="Picture 9"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7322" name="Picture 10" descr="stop sign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397323" name="Picture 11" descr="check">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97324" name="Picture 12" descr="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97339" name="Rectangle 27"/>
          <p:cNvSpPr>
            <a:spLocks noChangeArrowheads="1"/>
          </p:cNvSpPr>
          <p:nvPr/>
        </p:nvSpPr>
        <p:spPr bwMode="auto">
          <a:xfrm>
            <a:off x="615950" y="1239838"/>
            <a:ext cx="8104188"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tabLst>
                <a:tab pos="973138" algn="l"/>
                <a:tab pos="3775075" algn="l"/>
              </a:tabLst>
            </a:pPr>
            <a:r>
              <a:rPr lang="en-US" b="1">
                <a:solidFill>
                  <a:srgbClr val="00CCFF"/>
                </a:solidFill>
              </a:rPr>
              <a:t>Examine  </a:t>
            </a:r>
            <a:r>
              <a:rPr lang="en-US"/>
              <a:t>Check to see if all the criteria are met.</a:t>
            </a:r>
          </a:p>
        </p:txBody>
      </p:sp>
      <p:sp>
        <p:nvSpPr>
          <p:cNvPr id="397341" name="Rectangle 29"/>
          <p:cNvSpPr>
            <a:spLocks noChangeArrowheads="1"/>
          </p:cNvSpPr>
          <p:nvPr/>
        </p:nvSpPr>
        <p:spPr bwMode="auto">
          <a:xfrm>
            <a:off x="2047875" y="1773238"/>
            <a:ext cx="54483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There are </a:t>
            </a:r>
            <a:r>
              <a:rPr lang="en-US" sz="2800">
                <a:latin typeface="Times New Roman" pitchFamily="18" charset="0"/>
              </a:rPr>
              <a:t>49,000</a:t>
            </a:r>
            <a:r>
              <a:rPr lang="en-US"/>
              <a:t> seats in the stadium.</a:t>
            </a:r>
          </a:p>
        </p:txBody>
      </p:sp>
      <p:sp>
        <p:nvSpPr>
          <p:cNvPr id="397342" name="Rectangle 30"/>
          <p:cNvSpPr>
            <a:spLocks noChangeArrowheads="1"/>
          </p:cNvSpPr>
          <p:nvPr/>
        </p:nvSpPr>
        <p:spPr bwMode="auto">
          <a:xfrm>
            <a:off x="2047875" y="2738438"/>
            <a:ext cx="6488113"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The number of seats in the middle and bottom </a:t>
            </a:r>
            <a:br>
              <a:rPr lang="en-US"/>
            </a:br>
            <a:r>
              <a:rPr lang="en-US"/>
              <a:t>levels equals the number of seats in the </a:t>
            </a:r>
            <a:br>
              <a:rPr lang="en-US"/>
            </a:br>
            <a:r>
              <a:rPr lang="en-US"/>
              <a:t>upper level.</a:t>
            </a:r>
          </a:p>
        </p:txBody>
      </p:sp>
      <p:sp>
        <p:nvSpPr>
          <p:cNvPr id="397343" name="Rectangle 31"/>
          <p:cNvSpPr>
            <a:spLocks noChangeArrowheads="1"/>
          </p:cNvSpPr>
          <p:nvPr/>
        </p:nvSpPr>
        <p:spPr bwMode="auto">
          <a:xfrm>
            <a:off x="2047875" y="4465638"/>
            <a:ext cx="6064250" cy="80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When all of the seats are sold, the revenue </a:t>
            </a:r>
            <a:br>
              <a:rPr lang="en-US"/>
            </a:br>
            <a:r>
              <a:rPr lang="en-US"/>
              <a:t>is </a:t>
            </a:r>
            <a:r>
              <a:rPr lang="en-US" sz="2800">
                <a:latin typeface="Times New Roman" pitchFamily="18" charset="0"/>
              </a:rPr>
              <a:t>$1,419,500</a:t>
            </a:r>
            <a:r>
              <a:rPr lang="en-US"/>
              <a:t>.</a:t>
            </a:r>
          </a:p>
        </p:txBody>
      </p:sp>
      <p:pic>
        <p:nvPicPr>
          <p:cNvPr id="397344" name="Picture 32" descr="03-05-9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2139950" y="2354263"/>
            <a:ext cx="4903788" cy="333375"/>
          </a:xfrm>
          <a:prstGeom prst="rect">
            <a:avLst/>
          </a:prstGeom>
          <a:noFill/>
          <a:extLst>
            <a:ext uri="{909E8E84-426E-40DD-AFC4-6F175D3DCCD1}">
              <a14:hiddenFill xmlns:a14="http://schemas.microsoft.com/office/drawing/2010/main">
                <a:solidFill>
                  <a:srgbClr val="FFFFFF"/>
                </a:solidFill>
              </a14:hiddenFill>
            </a:ext>
          </a:extLst>
        </p:spPr>
      </p:pic>
      <p:pic>
        <p:nvPicPr>
          <p:cNvPr id="397354" name="Picture 42" descr="Check (g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invGray">
          <a:xfrm>
            <a:off x="5932488" y="5786438"/>
            <a:ext cx="422275" cy="422275"/>
          </a:xfrm>
          <a:prstGeom prst="rect">
            <a:avLst/>
          </a:prstGeom>
          <a:noFill/>
          <a:extLst>
            <a:ext uri="{909E8E84-426E-40DD-AFC4-6F175D3DCCD1}">
              <a14:hiddenFill xmlns:a14="http://schemas.microsoft.com/office/drawing/2010/main">
                <a:solidFill>
                  <a:srgbClr val="FFFFFF"/>
                </a:solidFill>
              </a14:hiddenFill>
            </a:ext>
          </a:extLst>
        </p:spPr>
      </p:pic>
      <p:pic>
        <p:nvPicPr>
          <p:cNvPr id="397345" name="Picture 33" descr="03-05-9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2139950" y="3929063"/>
            <a:ext cx="3579813" cy="333375"/>
          </a:xfrm>
          <a:prstGeom prst="rect">
            <a:avLst/>
          </a:prstGeom>
          <a:noFill/>
          <a:extLst>
            <a:ext uri="{909E8E84-426E-40DD-AFC4-6F175D3DCCD1}">
              <a14:hiddenFill xmlns:a14="http://schemas.microsoft.com/office/drawing/2010/main">
                <a:solidFill>
                  <a:srgbClr val="FFFFFF"/>
                </a:solidFill>
              </a14:hiddenFill>
            </a:ext>
          </a:extLst>
        </p:spPr>
      </p:pic>
      <p:pic>
        <p:nvPicPr>
          <p:cNvPr id="397355" name="Picture 43" descr="Check (g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black">
          <a:xfrm>
            <a:off x="5788025" y="3822700"/>
            <a:ext cx="422275" cy="422275"/>
          </a:xfrm>
          <a:prstGeom prst="rect">
            <a:avLst/>
          </a:prstGeom>
          <a:noFill/>
          <a:extLst>
            <a:ext uri="{909E8E84-426E-40DD-AFC4-6F175D3DCCD1}">
              <a14:hiddenFill xmlns:a14="http://schemas.microsoft.com/office/drawing/2010/main">
                <a:solidFill>
                  <a:srgbClr val="FFFFFF"/>
                </a:solidFill>
              </a14:hiddenFill>
            </a:ext>
          </a:extLst>
        </p:spPr>
      </p:pic>
      <p:pic>
        <p:nvPicPr>
          <p:cNvPr id="397358" name="Picture 46" descr="Check (g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black">
          <a:xfrm>
            <a:off x="7088188" y="2244725"/>
            <a:ext cx="422275" cy="422275"/>
          </a:xfrm>
          <a:prstGeom prst="rect">
            <a:avLst/>
          </a:prstGeom>
          <a:noFill/>
          <a:extLst>
            <a:ext uri="{909E8E84-426E-40DD-AFC4-6F175D3DCCD1}">
              <a14:hiddenFill xmlns:a14="http://schemas.microsoft.com/office/drawing/2010/main">
                <a:solidFill>
                  <a:srgbClr val="FFFFFF"/>
                </a:solidFill>
              </a14:hiddenFill>
            </a:ext>
          </a:extLst>
        </p:spPr>
      </p:pic>
      <p:sp>
        <p:nvSpPr>
          <p:cNvPr id="397360" name="Rectangle 48"/>
          <p:cNvSpPr>
            <a:spLocks noChangeArrowheads="1"/>
          </p:cNvSpPr>
          <p:nvPr/>
        </p:nvSpPr>
        <p:spPr bwMode="auto">
          <a:xfrm>
            <a:off x="2047875" y="5403850"/>
            <a:ext cx="4438650"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a:latin typeface="Times New Roman" pitchFamily="18" charset="0"/>
              </a:rPr>
              <a:t>24,500($25) + 10,100($30) + </a:t>
            </a:r>
            <a:br>
              <a:rPr lang="en-US" sz="2800">
                <a:latin typeface="Times New Roman" pitchFamily="18" charset="0"/>
              </a:rPr>
            </a:br>
            <a:r>
              <a:rPr lang="en-US" sz="2800">
                <a:latin typeface="Times New Roman" pitchFamily="18" charset="0"/>
              </a:rPr>
              <a:t>14,400($35) = $1,419,500</a:t>
            </a:r>
          </a:p>
        </p:txBody>
      </p:sp>
    </p:spTree>
    <p:extLst>
      <p:ext uri="{BB962C8B-B14F-4D97-AF65-F5344CB8AC3E}">
        <p14:creationId xmlns:p14="http://schemas.microsoft.com/office/powerpoint/2010/main" val="312655758"/>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7339"/>
                                        </p:tgtEl>
                                        <p:attrNameLst>
                                          <p:attrName>style.visibility</p:attrName>
                                        </p:attrNameLst>
                                      </p:cBhvr>
                                      <p:to>
                                        <p:strVal val="visible"/>
                                      </p:to>
                                    </p:set>
                                    <p:animEffect transition="in" filter="wipe(left)">
                                      <p:cBhvr>
                                        <p:cTn id="7" dur="500"/>
                                        <p:tgtEl>
                                          <p:spTgt spid="397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7341"/>
                                        </p:tgtEl>
                                        <p:attrNameLst>
                                          <p:attrName>style.visibility</p:attrName>
                                        </p:attrNameLst>
                                      </p:cBhvr>
                                      <p:to>
                                        <p:strVal val="visible"/>
                                      </p:to>
                                    </p:set>
                                    <p:animEffect transition="in" filter="wipe(left)">
                                      <p:cBhvr>
                                        <p:cTn id="12" dur="500"/>
                                        <p:tgtEl>
                                          <p:spTgt spid="3973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7344"/>
                                        </p:tgtEl>
                                        <p:attrNameLst>
                                          <p:attrName>style.visibility</p:attrName>
                                        </p:attrNameLst>
                                      </p:cBhvr>
                                      <p:to>
                                        <p:strVal val="visible"/>
                                      </p:to>
                                    </p:set>
                                    <p:animEffect transition="in" filter="wipe(left)">
                                      <p:cBhvr>
                                        <p:cTn id="17" dur="500"/>
                                        <p:tgtEl>
                                          <p:spTgt spid="397344"/>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397358"/>
                                        </p:tgtEl>
                                        <p:attrNameLst>
                                          <p:attrName>style.visibility</p:attrName>
                                        </p:attrNameLst>
                                      </p:cBhvr>
                                      <p:to>
                                        <p:strVal val="visible"/>
                                      </p:to>
                                    </p:set>
                                    <p:animEffect transition="in" filter="wipe(left)">
                                      <p:cBhvr>
                                        <p:cTn id="21" dur="500"/>
                                        <p:tgtEl>
                                          <p:spTgt spid="39735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97342"/>
                                        </p:tgtEl>
                                        <p:attrNameLst>
                                          <p:attrName>style.visibility</p:attrName>
                                        </p:attrNameLst>
                                      </p:cBhvr>
                                      <p:to>
                                        <p:strVal val="visible"/>
                                      </p:to>
                                    </p:set>
                                    <p:animEffect transition="in" filter="wipe(left)">
                                      <p:cBhvr>
                                        <p:cTn id="26" dur="500"/>
                                        <p:tgtEl>
                                          <p:spTgt spid="39734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397345"/>
                                        </p:tgtEl>
                                        <p:attrNameLst>
                                          <p:attrName>style.visibility</p:attrName>
                                        </p:attrNameLst>
                                      </p:cBhvr>
                                      <p:to>
                                        <p:strVal val="visible"/>
                                      </p:to>
                                    </p:set>
                                    <p:animEffect transition="in" filter="wipe(left)">
                                      <p:cBhvr>
                                        <p:cTn id="31" dur="500"/>
                                        <p:tgtEl>
                                          <p:spTgt spid="397345"/>
                                        </p:tgtEl>
                                      </p:cBhvr>
                                    </p:animEffect>
                                  </p:childTnLst>
                                </p:cTn>
                              </p:par>
                            </p:childTnLst>
                          </p:cTn>
                        </p:par>
                        <p:par>
                          <p:cTn id="32" fill="hold" nodeType="afterGroup">
                            <p:stCondLst>
                              <p:cond delay="500"/>
                            </p:stCondLst>
                            <p:childTnLst>
                              <p:par>
                                <p:cTn id="33" presetID="22" presetClass="entr" presetSubtype="8" fill="hold" nodeType="afterEffect">
                                  <p:stCondLst>
                                    <p:cond delay="0"/>
                                  </p:stCondLst>
                                  <p:childTnLst>
                                    <p:set>
                                      <p:cBhvr>
                                        <p:cTn id="34" dur="1" fill="hold">
                                          <p:stCondLst>
                                            <p:cond delay="0"/>
                                          </p:stCondLst>
                                        </p:cTn>
                                        <p:tgtEl>
                                          <p:spTgt spid="397355"/>
                                        </p:tgtEl>
                                        <p:attrNameLst>
                                          <p:attrName>style.visibility</p:attrName>
                                        </p:attrNameLst>
                                      </p:cBhvr>
                                      <p:to>
                                        <p:strVal val="visible"/>
                                      </p:to>
                                    </p:set>
                                    <p:animEffect transition="in" filter="wipe(left)">
                                      <p:cBhvr>
                                        <p:cTn id="35" dur="500"/>
                                        <p:tgtEl>
                                          <p:spTgt spid="39735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97343"/>
                                        </p:tgtEl>
                                        <p:attrNameLst>
                                          <p:attrName>style.visibility</p:attrName>
                                        </p:attrNameLst>
                                      </p:cBhvr>
                                      <p:to>
                                        <p:strVal val="visible"/>
                                      </p:to>
                                    </p:set>
                                    <p:animEffect transition="in" filter="wipe(left)">
                                      <p:cBhvr>
                                        <p:cTn id="40" dur="500"/>
                                        <p:tgtEl>
                                          <p:spTgt spid="39734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97360"/>
                                        </p:tgtEl>
                                        <p:attrNameLst>
                                          <p:attrName>style.visibility</p:attrName>
                                        </p:attrNameLst>
                                      </p:cBhvr>
                                      <p:to>
                                        <p:strVal val="visible"/>
                                      </p:to>
                                    </p:set>
                                    <p:animEffect transition="in" filter="wipe(left)">
                                      <p:cBhvr>
                                        <p:cTn id="45" dur="500"/>
                                        <p:tgtEl>
                                          <p:spTgt spid="397360"/>
                                        </p:tgtEl>
                                      </p:cBhvr>
                                    </p:animEffect>
                                  </p:childTnLst>
                                </p:cTn>
                              </p:par>
                            </p:childTnLst>
                          </p:cTn>
                        </p:par>
                        <p:par>
                          <p:cTn id="46" fill="hold" nodeType="afterGroup">
                            <p:stCondLst>
                              <p:cond delay="500"/>
                            </p:stCondLst>
                            <p:childTnLst>
                              <p:par>
                                <p:cTn id="47" presetID="22" presetClass="entr" presetSubtype="8" fill="hold" nodeType="afterEffect">
                                  <p:stCondLst>
                                    <p:cond delay="0"/>
                                  </p:stCondLst>
                                  <p:childTnLst>
                                    <p:set>
                                      <p:cBhvr>
                                        <p:cTn id="48" dur="1" fill="hold">
                                          <p:stCondLst>
                                            <p:cond delay="0"/>
                                          </p:stCondLst>
                                        </p:cTn>
                                        <p:tgtEl>
                                          <p:spTgt spid="397354"/>
                                        </p:tgtEl>
                                        <p:attrNameLst>
                                          <p:attrName>style.visibility</p:attrName>
                                        </p:attrNameLst>
                                      </p:cBhvr>
                                      <p:to>
                                        <p:strVal val="visible"/>
                                      </p:to>
                                    </p:set>
                                    <p:animEffect transition="in" filter="wipe(left)">
                                      <p:cBhvr>
                                        <p:cTn id="49" dur="500"/>
                                        <p:tgtEl>
                                          <p:spTgt spid="397354"/>
                                        </p:tgtEl>
                                      </p:cBhvr>
                                    </p:animEffect>
                                  </p:childTnLst>
                                </p:cTn>
                              </p:par>
                            </p:childTnLst>
                          </p:cTn>
                        </p:par>
                        <p:par>
                          <p:cTn id="50" fill="hold" nodeType="afterGroup">
                            <p:stCondLst>
                              <p:cond delay="1000"/>
                            </p:stCondLst>
                            <p:childTnLst>
                              <p:par>
                                <p:cTn id="51" presetID="4" presetClass="entr" presetSubtype="32" fill="hold" nodeType="afterEffect">
                                  <p:stCondLst>
                                    <p:cond delay="0"/>
                                  </p:stCondLst>
                                  <p:childTnLst>
                                    <p:set>
                                      <p:cBhvr>
                                        <p:cTn id="52" dur="1" fill="hold">
                                          <p:stCondLst>
                                            <p:cond delay="0"/>
                                          </p:stCondLst>
                                        </p:cTn>
                                        <p:tgtEl>
                                          <p:spTgt spid="397322"/>
                                        </p:tgtEl>
                                        <p:attrNameLst>
                                          <p:attrName>style.visibility</p:attrName>
                                        </p:attrNameLst>
                                      </p:cBhvr>
                                      <p:to>
                                        <p:strVal val="visible"/>
                                      </p:to>
                                    </p:set>
                                    <p:animEffect transition="in" filter="box(out)">
                                      <p:cBhvr>
                                        <p:cTn id="53" dur="500"/>
                                        <p:tgtEl>
                                          <p:spTgt spid="397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39" grpId="0" autoUpdateAnimBg="0"/>
      <p:bldP spid="397341" grpId="0" autoUpdateAnimBg="0"/>
      <p:bldP spid="397342" grpId="0" autoUpdateAnimBg="0"/>
      <p:bldP spid="397343" grpId="0" autoUpdateAnimBg="0"/>
      <p:bldP spid="39736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898525" y="7018338"/>
            <a:ext cx="8229600" cy="296862"/>
          </a:xfrm>
        </p:spPr>
        <p:txBody>
          <a:bodyPr/>
          <a:lstStyle/>
          <a:p>
            <a:pPr algn="r"/>
            <a:r>
              <a:rPr lang="en-US" sz="1200"/>
              <a:t>Example 5-4b</a:t>
            </a:r>
          </a:p>
        </p:txBody>
      </p:sp>
      <p:sp>
        <p:nvSpPr>
          <p:cNvPr id="29901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99012"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9013"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9014"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9015" name="Picture 7" descr="your tur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299016"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9020" name="Picture 12"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9025" name="Picture 17" descr="stop sign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299026" name="Picture 18" descr="check">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299027" name="Picture 19" descr="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299028" name="Rectangle 20"/>
          <p:cNvSpPr>
            <a:spLocks noChangeArrowheads="1"/>
          </p:cNvSpPr>
          <p:nvPr/>
        </p:nvSpPr>
        <p:spPr bwMode="auto">
          <a:xfrm>
            <a:off x="617538" y="1236663"/>
            <a:ext cx="4799012" cy="403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b="1">
                <a:solidFill>
                  <a:schemeClr val="folHlink"/>
                </a:solidFill>
              </a:rPr>
              <a:t>Business</a:t>
            </a:r>
            <a:r>
              <a:rPr lang="en-US"/>
              <a:t>  </a:t>
            </a:r>
            <a:r>
              <a:rPr lang="en-US" b="1">
                <a:solidFill>
                  <a:srgbClr val="FFEB55"/>
                </a:solidFill>
              </a:rPr>
              <a:t>The school store sells pens, pencils, and paper. The pens are $1.25 each, the pencils are $0.50 each, and the paper is $2 per pack. Yesterday the store sold 25 items and earned $32. The number of pens sold equaled the number of pencils sold plus the number of packs of paper sold minus 5. How many of each item did the store sell?</a:t>
            </a:r>
          </a:p>
        </p:txBody>
      </p:sp>
      <p:sp>
        <p:nvSpPr>
          <p:cNvPr id="299029" name="Rectangle 21"/>
          <p:cNvSpPr>
            <a:spLocks noChangeArrowheads="1"/>
          </p:cNvSpPr>
          <p:nvPr/>
        </p:nvSpPr>
        <p:spPr bwMode="auto">
          <a:xfrm>
            <a:off x="617538" y="5427663"/>
            <a:ext cx="6437312" cy="420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b="1">
                <a:solidFill>
                  <a:srgbClr val="FFEB55"/>
                </a:solidFill>
              </a:rPr>
              <a:t>Answer:</a:t>
            </a:r>
            <a:r>
              <a:rPr lang="en-US" b="1"/>
              <a:t>  </a:t>
            </a:r>
            <a:r>
              <a:rPr lang="en-US"/>
              <a:t>10 pens, 7 pencils, 8 packs of paper</a:t>
            </a:r>
          </a:p>
        </p:txBody>
      </p:sp>
      <p:pic>
        <p:nvPicPr>
          <p:cNvPr id="299030" name="Picture 22" descr="schoolSupplie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646738" y="1393825"/>
            <a:ext cx="2905125" cy="2505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9687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99015"/>
                                        </p:tgtEl>
                                        <p:attrNameLst>
                                          <p:attrName>style.visibility</p:attrName>
                                        </p:attrNameLst>
                                      </p:cBhvr>
                                      <p:to>
                                        <p:strVal val="visible"/>
                                      </p:to>
                                    </p:set>
                                    <p:animEffect transition="in" filter="barn(outVertical)">
                                      <p:cBhvr>
                                        <p:cTn id="7" dur="500"/>
                                        <p:tgtEl>
                                          <p:spTgt spid="29901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9028"/>
                                        </p:tgtEl>
                                        <p:attrNameLst>
                                          <p:attrName>style.visibility</p:attrName>
                                        </p:attrNameLst>
                                      </p:cBhvr>
                                      <p:to>
                                        <p:strVal val="visible"/>
                                      </p:to>
                                    </p:set>
                                    <p:animEffect transition="in" filter="wipe(left)">
                                      <p:cBhvr>
                                        <p:cTn id="11" dur="500"/>
                                        <p:tgtEl>
                                          <p:spTgt spid="299028"/>
                                        </p:tgtEl>
                                      </p:cBhvr>
                                    </p:animEffect>
                                  </p:childTnLst>
                                </p:cTn>
                              </p:par>
                            </p:childTnLst>
                          </p:cTn>
                        </p:par>
                        <p:par>
                          <p:cTn id="12" fill="hold" nodeType="afterGroup">
                            <p:stCondLst>
                              <p:cond delay="1000"/>
                            </p:stCondLst>
                            <p:childTnLst>
                              <p:par>
                                <p:cTn id="13" presetID="4" presetClass="entr" presetSubtype="32" fill="hold" nodeType="afterEffect">
                                  <p:stCondLst>
                                    <p:cond delay="0"/>
                                  </p:stCondLst>
                                  <p:childTnLst>
                                    <p:set>
                                      <p:cBhvr>
                                        <p:cTn id="14" dur="1" fill="hold">
                                          <p:stCondLst>
                                            <p:cond delay="0"/>
                                          </p:stCondLst>
                                        </p:cTn>
                                        <p:tgtEl>
                                          <p:spTgt spid="299030"/>
                                        </p:tgtEl>
                                        <p:attrNameLst>
                                          <p:attrName>style.visibility</p:attrName>
                                        </p:attrNameLst>
                                      </p:cBhvr>
                                      <p:to>
                                        <p:strVal val="visible"/>
                                      </p:to>
                                    </p:set>
                                    <p:animEffect transition="in" filter="box(out)">
                                      <p:cBhvr>
                                        <p:cTn id="15" dur="500"/>
                                        <p:tgtEl>
                                          <p:spTgt spid="29903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99029"/>
                                        </p:tgtEl>
                                        <p:attrNameLst>
                                          <p:attrName>style.visibility</p:attrName>
                                        </p:attrNameLst>
                                      </p:cBhvr>
                                      <p:to>
                                        <p:strVal val="visible"/>
                                      </p:to>
                                    </p:set>
                                    <p:animEffect transition="in" filter="wipe(left)">
                                      <p:cBhvr>
                                        <p:cTn id="20" dur="500"/>
                                        <p:tgtEl>
                                          <p:spTgt spid="299029"/>
                                        </p:tgtEl>
                                      </p:cBhvr>
                                    </p:animEffect>
                                  </p:childTnLst>
                                </p:cTn>
                              </p:par>
                            </p:childTnLst>
                          </p:cTn>
                        </p:par>
                        <p:par>
                          <p:cTn id="21" fill="hold" nodeType="afterGroup">
                            <p:stCondLst>
                              <p:cond delay="500"/>
                            </p:stCondLst>
                            <p:childTnLst>
                              <p:par>
                                <p:cTn id="22" presetID="4" presetClass="entr" presetSubtype="32" fill="hold" nodeType="afterEffect">
                                  <p:stCondLst>
                                    <p:cond delay="0"/>
                                  </p:stCondLst>
                                  <p:childTnLst>
                                    <p:set>
                                      <p:cBhvr>
                                        <p:cTn id="23" dur="1" fill="hold">
                                          <p:stCondLst>
                                            <p:cond delay="0"/>
                                          </p:stCondLst>
                                        </p:cTn>
                                        <p:tgtEl>
                                          <p:spTgt spid="299025"/>
                                        </p:tgtEl>
                                        <p:attrNameLst>
                                          <p:attrName>style.visibility</p:attrName>
                                        </p:attrNameLst>
                                      </p:cBhvr>
                                      <p:to>
                                        <p:strVal val="visible"/>
                                      </p:to>
                                    </p:set>
                                    <p:animEffect transition="in" filter="box(out)">
                                      <p:cBhvr>
                                        <p:cTn id="24" dur="500"/>
                                        <p:tgtEl>
                                          <p:spTgt spid="299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28" grpId="0" autoUpdateAnimBg="0"/>
      <p:bldP spid="29902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0837" name="Picture 21" descr="lesson 3-5 cont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238" y="739775"/>
            <a:ext cx="3473450" cy="474663"/>
          </a:xfrm>
          <a:prstGeom prst="rect">
            <a:avLst/>
          </a:prstGeom>
          <a:noFill/>
          <a:extLst>
            <a:ext uri="{909E8E84-426E-40DD-AFC4-6F175D3DCCD1}">
              <a14:hiddenFill xmlns:a14="http://schemas.microsoft.com/office/drawing/2010/main">
                <a:solidFill>
                  <a:srgbClr val="FFFFFF"/>
                </a:solidFill>
              </a14:hiddenFill>
            </a:ext>
          </a:extLst>
        </p:spPr>
      </p:pic>
      <p:sp>
        <p:nvSpPr>
          <p:cNvPr id="290818" name="Rectangle 2"/>
          <p:cNvSpPr>
            <a:spLocks noGrp="1" noChangeArrowheads="1"/>
          </p:cNvSpPr>
          <p:nvPr>
            <p:ph type="title"/>
          </p:nvPr>
        </p:nvSpPr>
        <p:spPr>
          <a:xfrm>
            <a:off x="898525" y="7018338"/>
            <a:ext cx="8229600" cy="296862"/>
          </a:xfrm>
        </p:spPr>
        <p:txBody>
          <a:bodyPr/>
          <a:lstStyle/>
          <a:p>
            <a:pPr algn="r"/>
            <a:r>
              <a:rPr lang="en-US" sz="1200"/>
              <a:t>Lesson 5 Contents</a:t>
            </a:r>
          </a:p>
        </p:txBody>
      </p:sp>
      <p:sp>
        <p:nvSpPr>
          <p:cNvPr id="29081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90821" name="Text Box 5"/>
          <p:cNvSpPr txBox="1">
            <a:spLocks noChangeArrowheads="1"/>
          </p:cNvSpPr>
          <p:nvPr/>
        </p:nvSpPr>
        <p:spPr bwMode="auto">
          <a:xfrm>
            <a:off x="1295400" y="6553200"/>
            <a:ext cx="640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Aft>
                <a:spcPct val="0"/>
              </a:spcAft>
              <a:buClrTx/>
            </a:pPr>
            <a:endParaRPr lang="en-US" sz="1800"/>
          </a:p>
        </p:txBody>
      </p:sp>
      <p:pic>
        <p:nvPicPr>
          <p:cNvPr id="290823" name="Picture 7"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0824" name="Picture 8"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0825" name="Picture 9" descr="help">
            <a:hlinkClick r:id="rId6" action="ppaction://program"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sp>
        <p:nvSpPr>
          <p:cNvPr id="290829" name="Text Box 13"/>
          <p:cNvSpPr txBox="1">
            <a:spLocks noChangeArrowheads="1"/>
          </p:cNvSpPr>
          <p:nvPr/>
        </p:nvSpPr>
        <p:spPr bwMode="black">
          <a:xfrm>
            <a:off x="631825" y="1349375"/>
            <a:ext cx="8001000" cy="206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055813" indent="-2055813">
              <a:spcBef>
                <a:spcPct val="0"/>
              </a:spcBef>
              <a:spcAft>
                <a:spcPct val="0"/>
              </a:spcAft>
              <a:tabLst>
                <a:tab pos="1660525" algn="l"/>
              </a:tabLst>
              <a:defRPr>
                <a:solidFill>
                  <a:schemeClr val="tx1"/>
                </a:solidFill>
                <a:latin typeface="Arial" charset="0"/>
              </a:defRPr>
            </a:lvl1pPr>
            <a:lvl2pPr marL="2857500">
              <a:spcBef>
                <a:spcPct val="0"/>
              </a:spcBef>
              <a:spcAft>
                <a:spcPct val="0"/>
              </a:spcAft>
              <a:tabLst>
                <a:tab pos="1660525" algn="l"/>
              </a:tabLst>
              <a:defRPr>
                <a:solidFill>
                  <a:schemeClr val="tx1"/>
                </a:solidFill>
                <a:latin typeface="Arial" charset="0"/>
              </a:defRPr>
            </a:lvl2pPr>
            <a:lvl3pPr marL="2971800">
              <a:spcBef>
                <a:spcPct val="0"/>
              </a:spcBef>
              <a:spcAft>
                <a:spcPct val="0"/>
              </a:spcAft>
              <a:tabLst>
                <a:tab pos="1660525" algn="l"/>
              </a:tabLst>
              <a:defRPr>
                <a:solidFill>
                  <a:schemeClr val="tx1"/>
                </a:solidFill>
                <a:latin typeface="Arial" charset="0"/>
              </a:defRPr>
            </a:lvl3pPr>
            <a:lvl4pPr marL="3086100">
              <a:spcBef>
                <a:spcPct val="0"/>
              </a:spcBef>
              <a:spcAft>
                <a:spcPct val="0"/>
              </a:spcAft>
              <a:tabLst>
                <a:tab pos="1660525" algn="l"/>
              </a:tabLst>
              <a:defRPr>
                <a:solidFill>
                  <a:schemeClr val="tx1"/>
                </a:solidFill>
                <a:latin typeface="Arial" charset="0"/>
              </a:defRPr>
            </a:lvl4pPr>
            <a:lvl5pPr marL="3200400">
              <a:spcBef>
                <a:spcPct val="0"/>
              </a:spcBef>
              <a:spcAft>
                <a:spcPct val="0"/>
              </a:spcAft>
              <a:tabLst>
                <a:tab pos="1660525" algn="l"/>
              </a:tabLst>
              <a:defRPr>
                <a:solidFill>
                  <a:schemeClr val="tx1"/>
                </a:solidFill>
                <a:latin typeface="Arial" charset="0"/>
              </a:defRPr>
            </a:lvl5pPr>
            <a:lvl6pPr marL="3657600" fontAlgn="base">
              <a:spcBef>
                <a:spcPct val="0"/>
              </a:spcBef>
              <a:spcAft>
                <a:spcPct val="0"/>
              </a:spcAft>
              <a:tabLst>
                <a:tab pos="1660525" algn="l"/>
              </a:tabLst>
              <a:defRPr>
                <a:solidFill>
                  <a:schemeClr val="tx1"/>
                </a:solidFill>
                <a:latin typeface="Arial" charset="0"/>
              </a:defRPr>
            </a:lvl6pPr>
            <a:lvl7pPr marL="4114800" fontAlgn="base">
              <a:spcBef>
                <a:spcPct val="0"/>
              </a:spcBef>
              <a:spcAft>
                <a:spcPct val="0"/>
              </a:spcAft>
              <a:tabLst>
                <a:tab pos="1660525" algn="l"/>
              </a:tabLst>
              <a:defRPr>
                <a:solidFill>
                  <a:schemeClr val="tx1"/>
                </a:solidFill>
                <a:latin typeface="Arial" charset="0"/>
              </a:defRPr>
            </a:lvl7pPr>
            <a:lvl8pPr marL="4572000" fontAlgn="base">
              <a:spcBef>
                <a:spcPct val="0"/>
              </a:spcBef>
              <a:spcAft>
                <a:spcPct val="0"/>
              </a:spcAft>
              <a:tabLst>
                <a:tab pos="1660525" algn="l"/>
              </a:tabLst>
              <a:defRPr>
                <a:solidFill>
                  <a:schemeClr val="tx1"/>
                </a:solidFill>
                <a:latin typeface="Arial" charset="0"/>
              </a:defRPr>
            </a:lvl8pPr>
            <a:lvl9pPr marL="5029200" fontAlgn="base">
              <a:spcBef>
                <a:spcPct val="0"/>
              </a:spcBef>
              <a:spcAft>
                <a:spcPct val="0"/>
              </a:spcAft>
              <a:tabLst>
                <a:tab pos="1660525" algn="l"/>
              </a:tabLst>
              <a:defRPr>
                <a:solidFill>
                  <a:schemeClr val="tx1"/>
                </a:solidFill>
                <a:latin typeface="Arial" charset="0"/>
              </a:defRPr>
            </a:lvl9pPr>
          </a:lstStyle>
          <a:p>
            <a:pPr eaLnBrk="0" hangingPunct="0">
              <a:lnSpc>
                <a:spcPct val="100000"/>
              </a:lnSpc>
              <a:spcBef>
                <a:spcPct val="20000"/>
              </a:spcBef>
              <a:spcAft>
                <a:spcPct val="20000"/>
              </a:spcAft>
              <a:buClrTx/>
            </a:pPr>
            <a:r>
              <a:rPr lang="en-US">
                <a:solidFill>
                  <a:srgbClr val="EAEAEA"/>
                </a:solidFill>
                <a:hlinkClick r:id="" action="ppaction://noaction"/>
              </a:rPr>
              <a:t>Example 1</a:t>
            </a:r>
            <a:r>
              <a:rPr lang="en-US">
                <a:solidFill>
                  <a:srgbClr val="EAEAEA"/>
                </a:solidFill>
              </a:rPr>
              <a:t>	</a:t>
            </a:r>
            <a:r>
              <a:rPr lang="en-US">
                <a:solidFill>
                  <a:srgbClr val="EAEAEA"/>
                </a:solidFill>
                <a:hlinkClick r:id="" action="ppaction://noaction"/>
              </a:rPr>
              <a:t>One Solution</a:t>
            </a:r>
            <a:endParaRPr lang="en-US">
              <a:solidFill>
                <a:srgbClr val="EAEAEA"/>
              </a:solidFill>
            </a:endParaRPr>
          </a:p>
          <a:p>
            <a:pPr eaLnBrk="0" hangingPunct="0">
              <a:lnSpc>
                <a:spcPct val="100000"/>
              </a:lnSpc>
              <a:spcBef>
                <a:spcPct val="20000"/>
              </a:spcBef>
              <a:spcAft>
                <a:spcPct val="20000"/>
              </a:spcAft>
              <a:buClrTx/>
            </a:pPr>
            <a:r>
              <a:rPr lang="en-US">
                <a:solidFill>
                  <a:srgbClr val="EAEAEA"/>
                </a:solidFill>
                <a:hlinkClick r:id="" action="ppaction://noaction"/>
              </a:rPr>
              <a:t>Example 2</a:t>
            </a:r>
            <a:r>
              <a:rPr lang="en-US">
                <a:solidFill>
                  <a:srgbClr val="EAEAEA"/>
                </a:solidFill>
              </a:rPr>
              <a:t>	</a:t>
            </a:r>
            <a:r>
              <a:rPr lang="en-US">
                <a:solidFill>
                  <a:srgbClr val="EAEAEA"/>
                </a:solidFill>
                <a:hlinkClick r:id="" action="ppaction://noaction"/>
              </a:rPr>
              <a:t>Infinite Solutions</a:t>
            </a:r>
            <a:endParaRPr lang="en-US">
              <a:solidFill>
                <a:srgbClr val="EAEAEA"/>
              </a:solidFill>
            </a:endParaRPr>
          </a:p>
          <a:p>
            <a:pPr eaLnBrk="0" hangingPunct="0">
              <a:lnSpc>
                <a:spcPct val="100000"/>
              </a:lnSpc>
              <a:spcBef>
                <a:spcPct val="20000"/>
              </a:spcBef>
              <a:spcAft>
                <a:spcPct val="20000"/>
              </a:spcAft>
              <a:buClrTx/>
            </a:pPr>
            <a:r>
              <a:rPr lang="en-US">
                <a:solidFill>
                  <a:srgbClr val="EAEAEA"/>
                </a:solidFill>
                <a:hlinkClick r:id="" action="ppaction://noaction"/>
              </a:rPr>
              <a:t>Example 3</a:t>
            </a:r>
            <a:r>
              <a:rPr lang="en-US">
                <a:solidFill>
                  <a:srgbClr val="EAEAEA"/>
                </a:solidFill>
              </a:rPr>
              <a:t>	</a:t>
            </a:r>
            <a:r>
              <a:rPr lang="en-US">
                <a:solidFill>
                  <a:srgbClr val="EAEAEA"/>
                </a:solidFill>
                <a:hlinkClick r:id="" action="ppaction://noaction"/>
              </a:rPr>
              <a:t>No Solution</a:t>
            </a:r>
            <a:endParaRPr lang="en-US">
              <a:solidFill>
                <a:srgbClr val="EAEAEA"/>
              </a:solidFill>
            </a:endParaRPr>
          </a:p>
          <a:p>
            <a:pPr eaLnBrk="0" hangingPunct="0">
              <a:lnSpc>
                <a:spcPct val="100000"/>
              </a:lnSpc>
              <a:spcBef>
                <a:spcPct val="20000"/>
              </a:spcBef>
              <a:spcAft>
                <a:spcPct val="20000"/>
              </a:spcAft>
              <a:buClrTx/>
            </a:pPr>
            <a:r>
              <a:rPr lang="en-US">
                <a:solidFill>
                  <a:srgbClr val="EAEAEA"/>
                </a:solidFill>
                <a:hlinkClick r:id="" action="ppaction://noaction"/>
              </a:rPr>
              <a:t>Example 4</a:t>
            </a:r>
            <a:r>
              <a:rPr lang="en-US">
                <a:solidFill>
                  <a:srgbClr val="EAEAEA"/>
                </a:solidFill>
              </a:rPr>
              <a:t>	</a:t>
            </a:r>
            <a:r>
              <a:rPr lang="en-US">
                <a:solidFill>
                  <a:srgbClr val="EAEAEA"/>
                </a:solidFill>
                <a:hlinkClick r:id="" action="ppaction://noaction"/>
              </a:rPr>
              <a:t>Write and Solve a System of Equations</a:t>
            </a:r>
            <a:endParaRPr lang="en-US">
              <a:solidFill>
                <a:srgbClr val="EAEAEA"/>
              </a:solidFill>
            </a:endParaRPr>
          </a:p>
        </p:txBody>
      </p:sp>
      <p:pic>
        <p:nvPicPr>
          <p:cNvPr id="290835" name="Picture 19" descr="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084174"/>
      </p:ext>
    </p:extLst>
  </p:cSld>
  <p:clrMapOvr>
    <a:masterClrMapping/>
  </p:clrMapOvr>
  <p:transition advClick="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90837"/>
                                        </p:tgtEl>
                                        <p:attrNameLst>
                                          <p:attrName>style.visibility</p:attrName>
                                        </p:attrNameLst>
                                      </p:cBhvr>
                                      <p:to>
                                        <p:strVal val="visible"/>
                                      </p:to>
                                    </p:set>
                                    <p:animEffect transition="in" filter="barn(outVertical)">
                                      <p:cBhvr>
                                        <p:cTn id="7" dur="500"/>
                                        <p:tgtEl>
                                          <p:spTgt spid="290837"/>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90829"/>
                                        </p:tgtEl>
                                        <p:attrNameLst>
                                          <p:attrName>style.visibility</p:attrName>
                                        </p:attrNameLst>
                                      </p:cBhvr>
                                      <p:to>
                                        <p:strVal val="visible"/>
                                      </p:to>
                                    </p:set>
                                    <p:animEffect transition="in" filter="box(out)">
                                      <p:cBhvr>
                                        <p:cTn id="11" dur="500"/>
                                        <p:tgtEl>
                                          <p:spTgt spid="290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2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4137" name="Picture 9" descr="3-5">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4130" name="Rectangle 2"/>
          <p:cNvSpPr>
            <a:spLocks noGrp="1" noChangeArrowheads="1"/>
          </p:cNvSpPr>
          <p:nvPr>
            <p:ph type="title"/>
          </p:nvPr>
        </p:nvSpPr>
        <p:spPr>
          <a:xfrm>
            <a:off x="898525" y="7018338"/>
            <a:ext cx="8229600" cy="296862"/>
          </a:xfrm>
        </p:spPr>
        <p:txBody>
          <a:bodyPr/>
          <a:lstStyle/>
          <a:p>
            <a:pPr algn="r"/>
            <a:r>
              <a:rPr lang="en-US" sz="1200"/>
              <a:t>End of Lesson 5</a:t>
            </a:r>
          </a:p>
        </p:txBody>
      </p:sp>
      <p:sp>
        <p:nvSpPr>
          <p:cNvPr id="30413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04132" name="Picture 4"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4133" name="Picture 5" descr="secstart">
            <a:hlinkClick r:id="" action="ppaction://noaction"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4134" name="Picture 6" descr="home">
            <a:hlinkClick r:id="rId2"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4135" name="Picture 7"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025538"/>
      </p:ext>
    </p:extLst>
  </p:cSld>
  <p:clrMapOvr>
    <a:masterClrMapping/>
  </p:clrMapOvr>
  <p:transition advClick="0">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1842" name="Picture 2" descr="examp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742950"/>
            <a:ext cx="1938338" cy="476250"/>
          </a:xfrm>
          <a:prstGeom prst="rect">
            <a:avLst/>
          </a:prstGeom>
          <a:noFill/>
          <a:extLst>
            <a:ext uri="{909E8E84-426E-40DD-AFC4-6F175D3DCCD1}">
              <a14:hiddenFill xmlns:a14="http://schemas.microsoft.com/office/drawing/2010/main">
                <a:solidFill>
                  <a:srgbClr val="FFFFFF"/>
                </a:solidFill>
              </a14:hiddenFill>
            </a:ext>
          </a:extLst>
        </p:spPr>
      </p:pic>
      <p:sp>
        <p:nvSpPr>
          <p:cNvPr id="291843" name="Rectangle 3"/>
          <p:cNvSpPr>
            <a:spLocks noGrp="1" noChangeArrowheads="1"/>
          </p:cNvSpPr>
          <p:nvPr>
            <p:ph type="title"/>
          </p:nvPr>
        </p:nvSpPr>
        <p:spPr>
          <a:xfrm>
            <a:off x="898525" y="7018338"/>
            <a:ext cx="8229600" cy="296862"/>
          </a:xfrm>
        </p:spPr>
        <p:txBody>
          <a:bodyPr/>
          <a:lstStyle/>
          <a:p>
            <a:pPr algn="r"/>
            <a:r>
              <a:rPr lang="en-US" sz="1200"/>
              <a:t>Example 5-1a</a:t>
            </a:r>
          </a:p>
        </p:txBody>
      </p:sp>
      <p:sp>
        <p:nvSpPr>
          <p:cNvPr id="29184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91845" name="Picture 5"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1846" name="Picture 6"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1847" name="Picture 7"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1848" name="Picture 8" descr="secstart">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1849" name="Picture 9" descr="help">
            <a:hlinkClick r:id="rId8" action="ppaction://program"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1857" name="Picture 17"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291858" name="Picture 18" descr="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291863" name="Group 23"/>
          <p:cNvGrpSpPr>
            <a:grpSpLocks/>
          </p:cNvGrpSpPr>
          <p:nvPr/>
        </p:nvGrpSpPr>
        <p:grpSpPr bwMode="auto">
          <a:xfrm>
            <a:off x="615950" y="1217613"/>
            <a:ext cx="4652963" cy="1514475"/>
            <a:chOff x="388" y="767"/>
            <a:chExt cx="2931" cy="954"/>
          </a:xfrm>
        </p:grpSpPr>
        <p:sp>
          <p:nvSpPr>
            <p:cNvPr id="291859" name="Rectangle 19"/>
            <p:cNvSpPr>
              <a:spLocks noChangeArrowheads="1"/>
            </p:cNvSpPr>
            <p:nvPr/>
          </p:nvSpPr>
          <p:spPr bwMode="auto">
            <a:xfrm>
              <a:off x="388" y="767"/>
              <a:ext cx="2931"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b="1">
                  <a:solidFill>
                    <a:srgbClr val="FFEB55"/>
                  </a:solidFill>
                </a:rPr>
                <a:t>Solve the system of equations.</a:t>
              </a:r>
            </a:p>
          </p:txBody>
        </p:sp>
        <p:pic>
          <p:nvPicPr>
            <p:cNvPr id="291860" name="Picture 20" descr="03-05-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455" y="1041"/>
              <a:ext cx="1422" cy="222"/>
            </a:xfrm>
            <a:prstGeom prst="rect">
              <a:avLst/>
            </a:prstGeom>
            <a:noFill/>
            <a:extLst>
              <a:ext uri="{909E8E84-426E-40DD-AFC4-6F175D3DCCD1}">
                <a14:hiddenFill xmlns:a14="http://schemas.microsoft.com/office/drawing/2010/main">
                  <a:solidFill>
                    <a:srgbClr val="FFFFFF"/>
                  </a:solidFill>
                </a14:hiddenFill>
              </a:ext>
            </a:extLst>
          </p:spPr>
        </p:pic>
        <p:pic>
          <p:nvPicPr>
            <p:cNvPr id="291861" name="Picture 21" descr="03-05-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55" y="1270"/>
              <a:ext cx="1203" cy="222"/>
            </a:xfrm>
            <a:prstGeom prst="rect">
              <a:avLst/>
            </a:prstGeom>
            <a:noFill/>
            <a:extLst>
              <a:ext uri="{909E8E84-426E-40DD-AFC4-6F175D3DCCD1}">
                <a14:hiddenFill xmlns:a14="http://schemas.microsoft.com/office/drawing/2010/main">
                  <a:solidFill>
                    <a:srgbClr val="FFFFFF"/>
                  </a:solidFill>
                </a14:hiddenFill>
              </a:ext>
            </a:extLst>
          </p:spPr>
        </p:pic>
        <p:pic>
          <p:nvPicPr>
            <p:cNvPr id="291862" name="Picture 22" descr="03-05-0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55" y="1499"/>
              <a:ext cx="1419" cy="222"/>
            </a:xfrm>
            <a:prstGeom prst="rect">
              <a:avLst/>
            </a:prstGeom>
            <a:noFill/>
            <a:extLst>
              <a:ext uri="{909E8E84-426E-40DD-AFC4-6F175D3DCCD1}">
                <a14:hiddenFill xmlns:a14="http://schemas.microsoft.com/office/drawing/2010/main">
                  <a:solidFill>
                    <a:srgbClr val="FFFFFF"/>
                  </a:solidFill>
                </a14:hiddenFill>
              </a:ext>
            </a:extLst>
          </p:spPr>
        </p:pic>
      </p:grpSp>
      <p:sp>
        <p:nvSpPr>
          <p:cNvPr id="291864" name="Rectangle 24"/>
          <p:cNvSpPr>
            <a:spLocks noChangeArrowheads="1"/>
          </p:cNvSpPr>
          <p:nvPr/>
        </p:nvSpPr>
        <p:spPr bwMode="auto">
          <a:xfrm>
            <a:off x="615950" y="2819400"/>
            <a:ext cx="8215313" cy="74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tabLst>
                <a:tab pos="1090613" algn="l"/>
              </a:tabLst>
            </a:pPr>
            <a:r>
              <a:rPr lang="en-US" b="1">
                <a:solidFill>
                  <a:srgbClr val="00CCFF"/>
                </a:solidFill>
              </a:rPr>
              <a:t>Step 1</a:t>
            </a:r>
            <a:r>
              <a:rPr lang="en-US" b="1"/>
              <a:t> </a:t>
            </a:r>
            <a:r>
              <a:rPr lang="en-US"/>
              <a:t> Use elimination to make a system of two equations </a:t>
            </a:r>
            <a:br>
              <a:rPr lang="en-US"/>
            </a:br>
            <a:r>
              <a:rPr lang="en-US"/>
              <a:t>	in two variables.</a:t>
            </a:r>
          </a:p>
        </p:txBody>
      </p:sp>
      <p:grpSp>
        <p:nvGrpSpPr>
          <p:cNvPr id="291892" name="Group 52"/>
          <p:cNvGrpSpPr>
            <a:grpSpLocks/>
          </p:cNvGrpSpPr>
          <p:nvPr/>
        </p:nvGrpSpPr>
        <p:grpSpPr bwMode="auto">
          <a:xfrm>
            <a:off x="3971925" y="4638675"/>
            <a:ext cx="4156075" cy="804863"/>
            <a:chOff x="2502" y="2922"/>
            <a:chExt cx="2618" cy="507"/>
          </a:xfrm>
        </p:grpSpPr>
        <p:pic>
          <p:nvPicPr>
            <p:cNvPr id="291869" name="Picture 29" descr="03-05-08a"/>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2502" y="2958"/>
              <a:ext cx="666" cy="222"/>
            </a:xfrm>
            <a:prstGeom prst="rect">
              <a:avLst/>
            </a:prstGeom>
            <a:noFill/>
            <a:extLst>
              <a:ext uri="{909E8E84-426E-40DD-AFC4-6F175D3DCCD1}">
                <a14:hiddenFill xmlns:a14="http://schemas.microsoft.com/office/drawing/2010/main">
                  <a:solidFill>
                    <a:srgbClr val="FFFFFF"/>
                  </a:solidFill>
                </a14:hiddenFill>
              </a:ext>
            </a:extLst>
          </p:spPr>
        </p:pic>
        <p:pic>
          <p:nvPicPr>
            <p:cNvPr id="291870" name="Picture 30" descr="03-05-08b"/>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3639" y="2958"/>
              <a:ext cx="378" cy="171"/>
            </a:xfrm>
            <a:prstGeom prst="rect">
              <a:avLst/>
            </a:prstGeom>
            <a:noFill/>
            <a:extLst>
              <a:ext uri="{909E8E84-426E-40DD-AFC4-6F175D3DCCD1}">
                <a14:hiddenFill xmlns:a14="http://schemas.microsoft.com/office/drawing/2010/main">
                  <a:solidFill>
                    <a:srgbClr val="FFFFFF"/>
                  </a:solidFill>
                </a14:hiddenFill>
              </a:ext>
            </a:extLst>
          </p:spPr>
        </p:pic>
        <p:sp>
          <p:nvSpPr>
            <p:cNvPr id="291873" name="Rectangle 33"/>
            <p:cNvSpPr>
              <a:spLocks noChangeArrowheads="1"/>
            </p:cNvSpPr>
            <p:nvPr/>
          </p:nvSpPr>
          <p:spPr bwMode="auto">
            <a:xfrm>
              <a:off x="4041" y="2922"/>
              <a:ext cx="1079" cy="5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Add to </a:t>
              </a:r>
              <a:br>
                <a:rPr lang="en-US"/>
              </a:br>
              <a:r>
                <a:rPr lang="en-US"/>
                <a:t>eliminate </a:t>
              </a:r>
              <a:r>
                <a:rPr lang="en-US" sz="2800" i="1">
                  <a:latin typeface="Times New Roman" pitchFamily="18" charset="0"/>
                </a:rPr>
                <a:t>z</a:t>
              </a:r>
              <a:r>
                <a:rPr lang="en-US"/>
                <a:t>.</a:t>
              </a:r>
            </a:p>
          </p:txBody>
        </p:sp>
      </p:grpSp>
      <p:grpSp>
        <p:nvGrpSpPr>
          <p:cNvPr id="291891" name="Group 51"/>
          <p:cNvGrpSpPr>
            <a:grpSpLocks/>
          </p:cNvGrpSpPr>
          <p:nvPr/>
        </p:nvGrpSpPr>
        <p:grpSpPr bwMode="auto">
          <a:xfrm>
            <a:off x="731838" y="4160838"/>
            <a:ext cx="8158162" cy="420687"/>
            <a:chOff x="461" y="2621"/>
            <a:chExt cx="5139" cy="265"/>
          </a:xfrm>
        </p:grpSpPr>
        <p:pic>
          <p:nvPicPr>
            <p:cNvPr id="291866" name="Picture 26" descr="03-05-0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461" y="2659"/>
              <a:ext cx="1203" cy="222"/>
            </a:xfrm>
            <a:prstGeom prst="rect">
              <a:avLst/>
            </a:prstGeom>
            <a:noFill/>
            <a:extLst>
              <a:ext uri="{909E8E84-426E-40DD-AFC4-6F175D3DCCD1}">
                <a14:hiddenFill xmlns:a14="http://schemas.microsoft.com/office/drawing/2010/main">
                  <a:solidFill>
                    <a:srgbClr val="FFFFFF"/>
                  </a:solidFill>
                </a14:hiddenFill>
              </a:ext>
            </a:extLst>
          </p:spPr>
        </p:pic>
        <p:sp>
          <p:nvSpPr>
            <p:cNvPr id="291872" name="Rectangle 32"/>
            <p:cNvSpPr>
              <a:spLocks noChangeArrowheads="1"/>
            </p:cNvSpPr>
            <p:nvPr/>
          </p:nvSpPr>
          <p:spPr bwMode="auto">
            <a:xfrm>
              <a:off x="4041" y="2621"/>
              <a:ext cx="1559"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Second equation</a:t>
              </a:r>
            </a:p>
          </p:txBody>
        </p:sp>
      </p:grpSp>
      <p:grpSp>
        <p:nvGrpSpPr>
          <p:cNvPr id="291883" name="Group 43"/>
          <p:cNvGrpSpPr>
            <a:grpSpLocks/>
          </p:cNvGrpSpPr>
          <p:nvPr/>
        </p:nvGrpSpPr>
        <p:grpSpPr bwMode="auto">
          <a:xfrm>
            <a:off x="3265488" y="4206875"/>
            <a:ext cx="3187700" cy="361950"/>
            <a:chOff x="2057" y="2707"/>
            <a:chExt cx="2008" cy="228"/>
          </a:xfrm>
        </p:grpSpPr>
        <p:pic>
          <p:nvPicPr>
            <p:cNvPr id="291868" name="Picture 28" descr="03-05-0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invGray">
            <a:xfrm>
              <a:off x="2203" y="2707"/>
              <a:ext cx="1817" cy="228"/>
            </a:xfrm>
            <a:prstGeom prst="rect">
              <a:avLst/>
            </a:prstGeom>
            <a:noFill/>
            <a:extLst>
              <a:ext uri="{909E8E84-426E-40DD-AFC4-6F175D3DCCD1}">
                <a14:hiddenFill xmlns:a14="http://schemas.microsoft.com/office/drawing/2010/main">
                  <a:solidFill>
                    <a:srgbClr val="FFFFFF"/>
                  </a:solidFill>
                </a14:hiddenFill>
              </a:ext>
            </a:extLst>
          </p:spPr>
        </p:pic>
        <p:sp>
          <p:nvSpPr>
            <p:cNvPr id="291882" name="Line 42"/>
            <p:cNvSpPr>
              <a:spLocks noChangeShapeType="1"/>
            </p:cNvSpPr>
            <p:nvPr/>
          </p:nvSpPr>
          <p:spPr bwMode="auto">
            <a:xfrm>
              <a:off x="2057" y="2928"/>
              <a:ext cx="20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91886" name="Group 46"/>
          <p:cNvGrpSpPr>
            <a:grpSpLocks/>
          </p:cNvGrpSpPr>
          <p:nvPr/>
        </p:nvGrpSpPr>
        <p:grpSpPr bwMode="auto">
          <a:xfrm>
            <a:off x="1038225" y="4524375"/>
            <a:ext cx="2227263" cy="479425"/>
            <a:chOff x="654" y="2850"/>
            <a:chExt cx="1403" cy="302"/>
          </a:xfrm>
        </p:grpSpPr>
        <p:sp>
          <p:nvSpPr>
            <p:cNvPr id="291884" name="AutoShape 44"/>
            <p:cNvSpPr>
              <a:spLocks noChangeArrowheads="1"/>
            </p:cNvSpPr>
            <p:nvPr/>
          </p:nvSpPr>
          <p:spPr bwMode="invGray">
            <a:xfrm>
              <a:off x="654" y="2886"/>
              <a:ext cx="1210" cy="266"/>
            </a:xfrm>
            <a:prstGeom prst="roundRect">
              <a:avLst>
                <a:gd name="adj" fmla="val 16667"/>
              </a:avLst>
            </a:prstGeom>
            <a:solidFill>
              <a:schemeClr val="accent1">
                <a:alpha val="50000"/>
              </a:schemeClr>
            </a:solidFill>
            <a:ln w="25400" algn="ctr">
              <a:solidFill>
                <a:srgbClr val="FFEB55"/>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91879" name="Rectangle 39"/>
            <p:cNvSpPr>
              <a:spLocks noChangeArrowheads="1"/>
            </p:cNvSpPr>
            <p:nvPr/>
          </p:nvSpPr>
          <p:spPr bwMode="invGray">
            <a:xfrm>
              <a:off x="689" y="2910"/>
              <a:ext cx="1127"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sz="2000" b="1"/>
                <a:t>Multiply by 2.</a:t>
              </a:r>
            </a:p>
          </p:txBody>
        </p:sp>
        <p:cxnSp>
          <p:nvCxnSpPr>
            <p:cNvPr id="291885" name="AutoShape 45"/>
            <p:cNvCxnSpPr>
              <a:cxnSpLocks noChangeShapeType="1"/>
              <a:stCxn id="291884" idx="3"/>
            </p:cNvCxnSpPr>
            <p:nvPr/>
          </p:nvCxnSpPr>
          <p:spPr bwMode="invGray">
            <a:xfrm flipV="1">
              <a:off x="1872" y="2850"/>
              <a:ext cx="185" cy="169"/>
            </a:xfrm>
            <a:prstGeom prst="straightConnector1">
              <a:avLst/>
            </a:prstGeom>
            <a:noFill/>
            <a:ln w="25400">
              <a:solidFill>
                <a:srgbClr val="FFEB5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pic>
        <p:nvPicPr>
          <p:cNvPr id="291890" name="Picture 50" descr="stop sign 4"/>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invGray">
          <a:xfrm>
            <a:off x="7337425"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grpSp>
        <p:nvGrpSpPr>
          <p:cNvPr id="291895" name="Group 55"/>
          <p:cNvGrpSpPr>
            <a:grpSpLocks/>
          </p:cNvGrpSpPr>
          <p:nvPr/>
        </p:nvGrpSpPr>
        <p:grpSpPr bwMode="auto">
          <a:xfrm>
            <a:off x="731838" y="3563938"/>
            <a:ext cx="7715250" cy="441325"/>
            <a:chOff x="461" y="2245"/>
            <a:chExt cx="4860" cy="278"/>
          </a:xfrm>
        </p:grpSpPr>
        <p:pic>
          <p:nvPicPr>
            <p:cNvPr id="291865" name="Picture 25" descr="03-05-0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invGray">
            <a:xfrm>
              <a:off x="461" y="2281"/>
              <a:ext cx="1422" cy="222"/>
            </a:xfrm>
            <a:prstGeom prst="rect">
              <a:avLst/>
            </a:prstGeom>
            <a:noFill/>
            <a:extLst>
              <a:ext uri="{909E8E84-426E-40DD-AFC4-6F175D3DCCD1}">
                <a14:hiddenFill xmlns:a14="http://schemas.microsoft.com/office/drawing/2010/main">
                  <a:solidFill>
                    <a:srgbClr val="FFFFFF"/>
                  </a:solidFill>
                </a14:hiddenFill>
              </a:ext>
            </a:extLst>
          </p:spPr>
        </p:pic>
        <p:pic>
          <p:nvPicPr>
            <p:cNvPr id="291867" name="Picture 27" descr="03-05-06"/>
            <p:cNvPicPr>
              <a:picLocks noChangeAspect="1" noChangeArrowheads="1"/>
            </p:cNvPicPr>
            <p:nvPr/>
          </p:nvPicPr>
          <p:blipFill>
            <a:blip r:embed="rId20">
              <a:extLst>
                <a:ext uri="{28A0092B-C50C-407E-A947-70E740481C1C}">
                  <a14:useLocalDpi xmlns:a14="http://schemas.microsoft.com/office/drawing/2010/main" val="0"/>
                </a:ext>
              </a:extLst>
            </a:blip>
            <a:srcRect r="10197" b="-9009"/>
            <a:stretch>
              <a:fillRect/>
            </a:stretch>
          </p:blipFill>
          <p:spPr bwMode="invGray">
            <a:xfrm>
              <a:off x="2522" y="2281"/>
              <a:ext cx="1277" cy="242"/>
            </a:xfrm>
            <a:prstGeom prst="rect">
              <a:avLst/>
            </a:prstGeom>
            <a:noFill/>
            <a:extLst>
              <a:ext uri="{909E8E84-426E-40DD-AFC4-6F175D3DCCD1}">
                <a14:hiddenFill xmlns:a14="http://schemas.microsoft.com/office/drawing/2010/main">
                  <a:solidFill>
                    <a:srgbClr val="FFFFFF"/>
                  </a:solidFill>
                </a14:hiddenFill>
              </a:ext>
            </a:extLst>
          </p:spPr>
        </p:pic>
        <p:sp>
          <p:nvSpPr>
            <p:cNvPr id="291871" name="Rectangle 31"/>
            <p:cNvSpPr>
              <a:spLocks noChangeArrowheads="1"/>
            </p:cNvSpPr>
            <p:nvPr/>
          </p:nvSpPr>
          <p:spPr bwMode="auto">
            <a:xfrm>
              <a:off x="4041" y="2245"/>
              <a:ext cx="1280"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First equation</a:t>
              </a:r>
            </a:p>
          </p:txBody>
        </p:sp>
        <p:pic>
          <p:nvPicPr>
            <p:cNvPr id="291893" name="Picture 53" descr="03-05-06"/>
            <p:cNvPicPr>
              <a:picLocks noChangeAspect="1" noChangeArrowheads="1"/>
            </p:cNvPicPr>
            <p:nvPr/>
          </p:nvPicPr>
          <p:blipFill>
            <a:blip r:embed="rId20">
              <a:extLst>
                <a:ext uri="{28A0092B-C50C-407E-A947-70E740481C1C}">
                  <a14:useLocalDpi xmlns:a14="http://schemas.microsoft.com/office/drawing/2010/main" val="0"/>
                </a:ext>
              </a:extLst>
            </a:blip>
            <a:srcRect l="91843" b="3604"/>
            <a:stretch>
              <a:fillRect/>
            </a:stretch>
          </p:blipFill>
          <p:spPr bwMode="invGray">
            <a:xfrm>
              <a:off x="3895" y="2281"/>
              <a:ext cx="116" cy="21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9189548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91842"/>
                                        </p:tgtEl>
                                        <p:attrNameLst>
                                          <p:attrName>style.visibility</p:attrName>
                                        </p:attrNameLst>
                                      </p:cBhvr>
                                      <p:to>
                                        <p:strVal val="visible"/>
                                      </p:to>
                                    </p:set>
                                    <p:animEffect transition="in" filter="barn(outVertical)">
                                      <p:cBhvr>
                                        <p:cTn id="7" dur="500"/>
                                        <p:tgtEl>
                                          <p:spTgt spid="291842"/>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91863"/>
                                        </p:tgtEl>
                                        <p:attrNameLst>
                                          <p:attrName>style.visibility</p:attrName>
                                        </p:attrNameLst>
                                      </p:cBhvr>
                                      <p:to>
                                        <p:strVal val="visible"/>
                                      </p:to>
                                    </p:set>
                                    <p:animEffect transition="in" filter="wipe(left)">
                                      <p:cBhvr>
                                        <p:cTn id="11" dur="500"/>
                                        <p:tgtEl>
                                          <p:spTgt spid="29186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1864"/>
                                        </p:tgtEl>
                                        <p:attrNameLst>
                                          <p:attrName>style.visibility</p:attrName>
                                        </p:attrNameLst>
                                      </p:cBhvr>
                                      <p:to>
                                        <p:strVal val="visible"/>
                                      </p:to>
                                    </p:set>
                                    <p:animEffect transition="in" filter="wipe(left)">
                                      <p:cBhvr>
                                        <p:cTn id="16" dur="500"/>
                                        <p:tgtEl>
                                          <p:spTgt spid="29186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91895"/>
                                        </p:tgtEl>
                                        <p:attrNameLst>
                                          <p:attrName>style.visibility</p:attrName>
                                        </p:attrNameLst>
                                      </p:cBhvr>
                                      <p:to>
                                        <p:strVal val="visible"/>
                                      </p:to>
                                    </p:set>
                                    <p:animEffect transition="in" filter="wipe(left)">
                                      <p:cBhvr>
                                        <p:cTn id="21" dur="500"/>
                                        <p:tgtEl>
                                          <p:spTgt spid="291895"/>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291891"/>
                                        </p:tgtEl>
                                        <p:attrNameLst>
                                          <p:attrName>style.visibility</p:attrName>
                                        </p:attrNameLst>
                                      </p:cBhvr>
                                      <p:to>
                                        <p:strVal val="visible"/>
                                      </p:to>
                                    </p:set>
                                    <p:animEffect transition="in" filter="wipe(left)">
                                      <p:cBhvr>
                                        <p:cTn id="26" dur="500"/>
                                        <p:tgtEl>
                                          <p:spTgt spid="29189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291886"/>
                                        </p:tgtEl>
                                        <p:attrNameLst>
                                          <p:attrName>style.visibility</p:attrName>
                                        </p:attrNameLst>
                                      </p:cBhvr>
                                      <p:to>
                                        <p:strVal val="visible"/>
                                      </p:to>
                                    </p:set>
                                    <p:animEffect transition="in" filter="wipe(left)">
                                      <p:cBhvr>
                                        <p:cTn id="31" dur="500"/>
                                        <p:tgtEl>
                                          <p:spTgt spid="291886"/>
                                        </p:tgtEl>
                                      </p:cBhvr>
                                    </p:animEffect>
                                  </p:childTnLst>
                                </p:cTn>
                              </p:par>
                            </p:childTnLst>
                          </p:cTn>
                        </p:par>
                        <p:par>
                          <p:cTn id="32" fill="hold" nodeType="afterGroup">
                            <p:stCondLst>
                              <p:cond delay="500"/>
                            </p:stCondLst>
                            <p:childTnLst>
                              <p:par>
                                <p:cTn id="33" presetID="22" presetClass="entr" presetSubtype="8" fill="hold" nodeType="afterEffect">
                                  <p:stCondLst>
                                    <p:cond delay="0"/>
                                  </p:stCondLst>
                                  <p:childTnLst>
                                    <p:set>
                                      <p:cBhvr>
                                        <p:cTn id="34" dur="1" fill="hold">
                                          <p:stCondLst>
                                            <p:cond delay="0"/>
                                          </p:stCondLst>
                                        </p:cTn>
                                        <p:tgtEl>
                                          <p:spTgt spid="291883"/>
                                        </p:tgtEl>
                                        <p:attrNameLst>
                                          <p:attrName>style.visibility</p:attrName>
                                        </p:attrNameLst>
                                      </p:cBhvr>
                                      <p:to>
                                        <p:strVal val="visible"/>
                                      </p:to>
                                    </p:set>
                                    <p:animEffect transition="in" filter="wipe(left)">
                                      <p:cBhvr>
                                        <p:cTn id="35" dur="500"/>
                                        <p:tgtEl>
                                          <p:spTgt spid="29188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291892"/>
                                        </p:tgtEl>
                                        <p:attrNameLst>
                                          <p:attrName>style.visibility</p:attrName>
                                        </p:attrNameLst>
                                      </p:cBhvr>
                                      <p:to>
                                        <p:strVal val="visible"/>
                                      </p:to>
                                    </p:set>
                                    <p:animEffect transition="in" filter="wipe(left)">
                                      <p:cBhvr>
                                        <p:cTn id="40" dur="500"/>
                                        <p:tgtEl>
                                          <p:spTgt spid="291892"/>
                                        </p:tgtEl>
                                      </p:cBhvr>
                                    </p:animEffect>
                                  </p:childTnLst>
                                </p:cTn>
                              </p:par>
                            </p:childTnLst>
                          </p:cTn>
                        </p:par>
                        <p:par>
                          <p:cTn id="41" fill="hold" nodeType="afterGroup">
                            <p:stCondLst>
                              <p:cond delay="500"/>
                            </p:stCondLst>
                            <p:childTnLst>
                              <p:par>
                                <p:cTn id="42" presetID="4" presetClass="entr" presetSubtype="32" fill="hold" nodeType="afterEffect">
                                  <p:stCondLst>
                                    <p:cond delay="0"/>
                                  </p:stCondLst>
                                  <p:childTnLst>
                                    <p:set>
                                      <p:cBhvr>
                                        <p:cTn id="43" dur="1" fill="hold">
                                          <p:stCondLst>
                                            <p:cond delay="0"/>
                                          </p:stCondLst>
                                        </p:cTn>
                                        <p:tgtEl>
                                          <p:spTgt spid="291890"/>
                                        </p:tgtEl>
                                        <p:attrNameLst>
                                          <p:attrName>style.visibility</p:attrName>
                                        </p:attrNameLst>
                                      </p:cBhvr>
                                      <p:to>
                                        <p:strVal val="visible"/>
                                      </p:to>
                                    </p:set>
                                    <p:animEffect transition="in" filter="box(out)">
                                      <p:cBhvr>
                                        <p:cTn id="44" dur="500"/>
                                        <p:tgtEl>
                                          <p:spTgt spid="291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6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22" name="Picture 2" descr="examp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742950"/>
            <a:ext cx="1938338" cy="476250"/>
          </a:xfrm>
          <a:prstGeom prst="rect">
            <a:avLst/>
          </a:prstGeom>
          <a:noFill/>
          <a:extLst>
            <a:ext uri="{909E8E84-426E-40DD-AFC4-6F175D3DCCD1}">
              <a14:hiddenFill xmlns:a14="http://schemas.microsoft.com/office/drawing/2010/main">
                <a:solidFill>
                  <a:srgbClr val="FFFFFF"/>
                </a:solidFill>
              </a14:hiddenFill>
            </a:ext>
          </a:extLst>
        </p:spPr>
      </p:pic>
      <p:sp>
        <p:nvSpPr>
          <p:cNvPr id="389123" name="Rectangle 3"/>
          <p:cNvSpPr>
            <a:spLocks noGrp="1" noChangeArrowheads="1"/>
          </p:cNvSpPr>
          <p:nvPr>
            <p:ph type="title"/>
          </p:nvPr>
        </p:nvSpPr>
        <p:spPr>
          <a:xfrm>
            <a:off x="898525" y="7018338"/>
            <a:ext cx="8229600" cy="296862"/>
          </a:xfrm>
        </p:spPr>
        <p:txBody>
          <a:bodyPr/>
          <a:lstStyle/>
          <a:p>
            <a:pPr algn="r"/>
            <a:r>
              <a:rPr lang="en-US" sz="1200"/>
              <a:t>Example 5-1a</a:t>
            </a:r>
          </a:p>
        </p:txBody>
      </p:sp>
      <p:sp>
        <p:nvSpPr>
          <p:cNvPr id="38912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89125" name="Picture 5"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89126" name="Picture 6"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89127" name="Picture 7"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89128" name="Picture 8" descr="secstart">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89129" name="Picture 9" descr="help">
            <a:hlinkClick r:id="rId8" action="ppaction://program"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89131" name="Picture 11"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89132" name="Picture 12" descr="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89138" name="Rectangle 18"/>
          <p:cNvSpPr>
            <a:spLocks noChangeArrowheads="1"/>
          </p:cNvSpPr>
          <p:nvPr/>
        </p:nvSpPr>
        <p:spPr bwMode="auto">
          <a:xfrm>
            <a:off x="615950" y="2835275"/>
            <a:ext cx="7720013" cy="1116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80000"/>
              </a:lnSpc>
              <a:tabLst>
                <a:tab pos="1090613" algn="l"/>
              </a:tabLst>
            </a:pPr>
            <a:r>
              <a:rPr lang="en-US"/>
              <a:t>Notice that the </a:t>
            </a:r>
            <a:r>
              <a:rPr lang="en-US" sz="2800" i="1">
                <a:latin typeface="Times New Roman" pitchFamily="18" charset="0"/>
              </a:rPr>
              <a:t>z</a:t>
            </a:r>
            <a:r>
              <a:rPr lang="en-US"/>
              <a:t> terms in each equation have been eliminated. The result is</a:t>
            </a:r>
            <a:r>
              <a:rPr lang="en-US" sz="2800" i="1">
                <a:latin typeface="Times New Roman" pitchFamily="18" charset="0"/>
              </a:rPr>
              <a:t> </a:t>
            </a:r>
            <a:r>
              <a:rPr lang="en-US"/>
              <a:t>two equations with the two same variables </a:t>
            </a:r>
            <a:r>
              <a:rPr lang="en-US" sz="2800" i="1">
                <a:latin typeface="Times New Roman" pitchFamily="18" charset="0"/>
              </a:rPr>
              <a:t>x</a:t>
            </a:r>
            <a:r>
              <a:rPr lang="en-US"/>
              <a:t> and </a:t>
            </a:r>
            <a:r>
              <a:rPr lang="en-US" sz="2800" i="1">
                <a:latin typeface="Times New Roman" pitchFamily="18" charset="0"/>
              </a:rPr>
              <a:t>y</a:t>
            </a:r>
            <a:r>
              <a:rPr lang="en-US"/>
              <a:t>.</a:t>
            </a:r>
          </a:p>
        </p:txBody>
      </p:sp>
      <p:grpSp>
        <p:nvGrpSpPr>
          <p:cNvPr id="389170" name="Group 50"/>
          <p:cNvGrpSpPr>
            <a:grpSpLocks/>
          </p:cNvGrpSpPr>
          <p:nvPr/>
        </p:nvGrpSpPr>
        <p:grpSpPr bwMode="auto">
          <a:xfrm>
            <a:off x="1042988" y="2135188"/>
            <a:ext cx="7739062" cy="476250"/>
            <a:chOff x="657" y="1335"/>
            <a:chExt cx="4875" cy="300"/>
          </a:xfrm>
        </p:grpSpPr>
        <p:grpSp>
          <p:nvGrpSpPr>
            <p:cNvPr id="389162" name="Group 42"/>
            <p:cNvGrpSpPr>
              <a:grpSpLocks/>
            </p:cNvGrpSpPr>
            <p:nvPr/>
          </p:nvGrpSpPr>
          <p:grpSpPr bwMode="auto">
            <a:xfrm>
              <a:off x="657" y="1346"/>
              <a:ext cx="1675" cy="271"/>
              <a:chOff x="609" y="1346"/>
              <a:chExt cx="1675" cy="271"/>
            </a:xfrm>
          </p:grpSpPr>
          <p:pic>
            <p:nvPicPr>
              <p:cNvPr id="389159" name="Picture 39" descr="03-05-11a"/>
              <p:cNvPicPr>
                <a:picLocks noChangeAspect="1" noChangeArrowheads="1"/>
              </p:cNvPicPr>
              <p:nvPr/>
            </p:nvPicPr>
            <p:blipFill>
              <a:blip r:embed="rId12">
                <a:extLst>
                  <a:ext uri="{28A0092B-C50C-407E-A947-70E740481C1C}">
                    <a14:useLocalDpi xmlns:a14="http://schemas.microsoft.com/office/drawing/2010/main" val="0"/>
                  </a:ext>
                </a:extLst>
              </a:blip>
              <a:srcRect r="26950" b="13063"/>
              <a:stretch>
                <a:fillRect/>
              </a:stretch>
            </p:blipFill>
            <p:spPr bwMode="invGray">
              <a:xfrm>
                <a:off x="609" y="1405"/>
                <a:ext cx="412" cy="193"/>
              </a:xfrm>
              <a:prstGeom prst="rect">
                <a:avLst/>
              </a:prstGeom>
              <a:noFill/>
              <a:extLst>
                <a:ext uri="{909E8E84-426E-40DD-AFC4-6F175D3DCCD1}">
                  <a14:hiddenFill xmlns:a14="http://schemas.microsoft.com/office/drawing/2010/main">
                    <a:solidFill>
                      <a:srgbClr val="FFFFFF"/>
                    </a:solidFill>
                  </a14:hiddenFill>
                </a:ext>
              </a:extLst>
            </p:spPr>
          </p:pic>
          <p:pic>
            <p:nvPicPr>
              <p:cNvPr id="389160" name="Picture 40" descr="03-05-11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1762" y="1412"/>
                <a:ext cx="522" cy="171"/>
              </a:xfrm>
              <a:prstGeom prst="rect">
                <a:avLst/>
              </a:prstGeom>
              <a:noFill/>
              <a:extLst>
                <a:ext uri="{909E8E84-426E-40DD-AFC4-6F175D3DCCD1}">
                  <a14:hiddenFill xmlns:a14="http://schemas.microsoft.com/office/drawing/2010/main">
                    <a:solidFill>
                      <a:srgbClr val="FFFFFF"/>
                    </a:solidFill>
                  </a14:hiddenFill>
                </a:ext>
              </a:extLst>
            </p:spPr>
          </p:pic>
          <p:pic>
            <p:nvPicPr>
              <p:cNvPr id="389161" name="Picture 41" descr="03-05-11a"/>
              <p:cNvPicPr>
                <a:picLocks noChangeAspect="1" noChangeArrowheads="1"/>
              </p:cNvPicPr>
              <p:nvPr/>
            </p:nvPicPr>
            <p:blipFill>
              <a:blip r:embed="rId12">
                <a:extLst>
                  <a:ext uri="{28A0092B-C50C-407E-A947-70E740481C1C}">
                    <a14:useLocalDpi xmlns:a14="http://schemas.microsoft.com/office/drawing/2010/main" val="0"/>
                  </a:ext>
                </a:extLst>
              </a:blip>
              <a:srcRect l="77306" t="-22072"/>
              <a:stretch>
                <a:fillRect/>
              </a:stretch>
            </p:blipFill>
            <p:spPr bwMode="invGray">
              <a:xfrm>
                <a:off x="1165" y="1346"/>
                <a:ext cx="128" cy="271"/>
              </a:xfrm>
              <a:prstGeom prst="rect">
                <a:avLst/>
              </a:prstGeom>
              <a:noFill/>
              <a:extLst>
                <a:ext uri="{909E8E84-426E-40DD-AFC4-6F175D3DCCD1}">
                  <a14:hiddenFill xmlns:a14="http://schemas.microsoft.com/office/drawing/2010/main">
                    <a:solidFill>
                      <a:srgbClr val="FFFFFF"/>
                    </a:solidFill>
                  </a14:hiddenFill>
                </a:ext>
              </a:extLst>
            </p:spPr>
          </p:pic>
        </p:grpSp>
        <p:sp>
          <p:nvSpPr>
            <p:cNvPr id="389165" name="Rectangle 45"/>
            <p:cNvSpPr>
              <a:spLocks noChangeArrowheads="1"/>
            </p:cNvSpPr>
            <p:nvPr/>
          </p:nvSpPr>
          <p:spPr bwMode="auto">
            <a:xfrm>
              <a:off x="3472" y="1335"/>
              <a:ext cx="2060" cy="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Subtract to eliminate </a:t>
              </a:r>
              <a:r>
                <a:rPr lang="en-US" sz="2800" i="1">
                  <a:latin typeface="Times New Roman" pitchFamily="18" charset="0"/>
                </a:rPr>
                <a:t>z</a:t>
              </a:r>
              <a:r>
                <a:rPr lang="en-US"/>
                <a:t>.</a:t>
              </a:r>
            </a:p>
          </p:txBody>
        </p:sp>
      </p:grpSp>
      <p:pic>
        <p:nvPicPr>
          <p:cNvPr id="389169" name="Picture 49" descr="stop sign 4"/>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invGray">
          <a:xfrm>
            <a:off x="7337425"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grpSp>
        <p:nvGrpSpPr>
          <p:cNvPr id="389174" name="Group 54"/>
          <p:cNvGrpSpPr>
            <a:grpSpLocks/>
          </p:cNvGrpSpPr>
          <p:nvPr/>
        </p:nvGrpSpPr>
        <p:grpSpPr bwMode="auto">
          <a:xfrm>
            <a:off x="1084263" y="1233488"/>
            <a:ext cx="6459537" cy="420687"/>
            <a:chOff x="683" y="767"/>
            <a:chExt cx="4069" cy="265"/>
          </a:xfrm>
        </p:grpSpPr>
        <p:pic>
          <p:nvPicPr>
            <p:cNvPr id="389157" name="Picture 37" descr="03-05-09"/>
            <p:cNvPicPr>
              <a:picLocks noChangeAspect="1" noChangeArrowheads="1"/>
            </p:cNvPicPr>
            <p:nvPr/>
          </p:nvPicPr>
          <p:blipFill>
            <a:blip r:embed="rId15">
              <a:extLst>
                <a:ext uri="{28A0092B-C50C-407E-A947-70E740481C1C}">
                  <a14:useLocalDpi xmlns:a14="http://schemas.microsoft.com/office/drawing/2010/main" val="0"/>
                </a:ext>
              </a:extLst>
            </a:blip>
            <a:srcRect r="8438" b="1802"/>
            <a:stretch>
              <a:fillRect/>
            </a:stretch>
          </p:blipFill>
          <p:spPr bwMode="invGray">
            <a:xfrm>
              <a:off x="683" y="805"/>
              <a:ext cx="1302" cy="218"/>
            </a:xfrm>
            <a:prstGeom prst="rect">
              <a:avLst/>
            </a:prstGeom>
            <a:noFill/>
            <a:extLst>
              <a:ext uri="{909E8E84-426E-40DD-AFC4-6F175D3DCCD1}">
                <a14:hiddenFill xmlns:a14="http://schemas.microsoft.com/office/drawing/2010/main">
                  <a:solidFill>
                    <a:srgbClr val="FFFFFF"/>
                  </a:solidFill>
                </a14:hiddenFill>
              </a:ext>
            </a:extLst>
          </p:spPr>
        </p:pic>
        <p:sp>
          <p:nvSpPr>
            <p:cNvPr id="389163" name="Rectangle 43"/>
            <p:cNvSpPr>
              <a:spLocks noChangeArrowheads="1"/>
            </p:cNvSpPr>
            <p:nvPr/>
          </p:nvSpPr>
          <p:spPr bwMode="auto">
            <a:xfrm>
              <a:off x="3472" y="767"/>
              <a:ext cx="1280"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First equation</a:t>
              </a:r>
            </a:p>
          </p:txBody>
        </p:sp>
        <p:pic>
          <p:nvPicPr>
            <p:cNvPr id="389171" name="Picture 51" descr="03-05-09"/>
            <p:cNvPicPr>
              <a:picLocks noChangeAspect="1" noChangeArrowheads="1"/>
            </p:cNvPicPr>
            <p:nvPr/>
          </p:nvPicPr>
          <p:blipFill>
            <a:blip r:embed="rId15">
              <a:extLst>
                <a:ext uri="{28A0092B-C50C-407E-A947-70E740481C1C}">
                  <a14:useLocalDpi xmlns:a14="http://schemas.microsoft.com/office/drawing/2010/main" val="0"/>
                </a:ext>
              </a:extLst>
            </a:blip>
            <a:srcRect l="90155" b="1802"/>
            <a:stretch>
              <a:fillRect/>
            </a:stretch>
          </p:blipFill>
          <p:spPr bwMode="invGray">
            <a:xfrm>
              <a:off x="2188" y="805"/>
              <a:ext cx="140" cy="21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89176" name="Group 56"/>
          <p:cNvGrpSpPr>
            <a:grpSpLocks/>
          </p:cNvGrpSpPr>
          <p:nvPr/>
        </p:nvGrpSpPr>
        <p:grpSpPr bwMode="auto">
          <a:xfrm>
            <a:off x="630238" y="1717675"/>
            <a:ext cx="7016750" cy="534988"/>
            <a:chOff x="397" y="1082"/>
            <a:chExt cx="4420" cy="337"/>
          </a:xfrm>
        </p:grpSpPr>
        <p:grpSp>
          <p:nvGrpSpPr>
            <p:cNvPr id="389175" name="Group 55"/>
            <p:cNvGrpSpPr>
              <a:grpSpLocks/>
            </p:cNvGrpSpPr>
            <p:nvPr/>
          </p:nvGrpSpPr>
          <p:grpSpPr bwMode="auto">
            <a:xfrm>
              <a:off x="437" y="1082"/>
              <a:ext cx="4380" cy="290"/>
              <a:chOff x="437" y="1072"/>
              <a:chExt cx="4380" cy="290"/>
            </a:xfrm>
          </p:grpSpPr>
          <p:sp>
            <p:nvSpPr>
              <p:cNvPr id="389152" name="Line 32"/>
              <p:cNvSpPr>
                <a:spLocks noChangeShapeType="1"/>
              </p:cNvSpPr>
              <p:nvPr/>
            </p:nvSpPr>
            <p:spPr bwMode="auto">
              <a:xfrm>
                <a:off x="437" y="1337"/>
                <a:ext cx="200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389158" name="Picture 38" descr="03-05-10"/>
              <p:cNvPicPr>
                <a:picLocks noChangeAspect="1" noChangeArrowheads="1"/>
              </p:cNvPicPr>
              <p:nvPr/>
            </p:nvPicPr>
            <p:blipFill>
              <a:blip r:embed="rId16">
                <a:extLst>
                  <a:ext uri="{28A0092B-C50C-407E-A947-70E740481C1C}">
                    <a14:useLocalDpi xmlns:a14="http://schemas.microsoft.com/office/drawing/2010/main" val="0"/>
                  </a:ext>
                </a:extLst>
              </a:blip>
              <a:srcRect l="17264" r="13095" b="-10965"/>
              <a:stretch>
                <a:fillRect/>
              </a:stretch>
            </p:blipFill>
            <p:spPr bwMode="invGray">
              <a:xfrm>
                <a:off x="775" y="1109"/>
                <a:ext cx="1186" cy="253"/>
              </a:xfrm>
              <a:prstGeom prst="rect">
                <a:avLst/>
              </a:prstGeom>
              <a:noFill/>
              <a:extLst>
                <a:ext uri="{909E8E84-426E-40DD-AFC4-6F175D3DCCD1}">
                  <a14:hiddenFill xmlns:a14="http://schemas.microsoft.com/office/drawing/2010/main">
                    <a:solidFill>
                      <a:srgbClr val="FFFFFF"/>
                    </a:solidFill>
                  </a14:hiddenFill>
                </a:ext>
              </a:extLst>
            </p:spPr>
          </p:pic>
          <p:sp>
            <p:nvSpPr>
              <p:cNvPr id="389164" name="Rectangle 44"/>
              <p:cNvSpPr>
                <a:spLocks noChangeArrowheads="1"/>
              </p:cNvSpPr>
              <p:nvPr/>
            </p:nvSpPr>
            <p:spPr bwMode="auto">
              <a:xfrm>
                <a:off x="3472" y="1072"/>
                <a:ext cx="1345"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Third equation</a:t>
                </a:r>
              </a:p>
            </p:txBody>
          </p:sp>
          <p:pic>
            <p:nvPicPr>
              <p:cNvPr id="389172" name="Picture 52" descr="03-05-10"/>
              <p:cNvPicPr>
                <a:picLocks noChangeAspect="1" noChangeArrowheads="1"/>
              </p:cNvPicPr>
              <p:nvPr/>
            </p:nvPicPr>
            <p:blipFill>
              <a:blip r:embed="rId16">
                <a:extLst>
                  <a:ext uri="{28A0092B-C50C-407E-A947-70E740481C1C}">
                    <a14:useLocalDpi xmlns:a14="http://schemas.microsoft.com/office/drawing/2010/main" val="0"/>
                  </a:ext>
                </a:extLst>
              </a:blip>
              <a:srcRect l="86670" b="4385"/>
              <a:stretch>
                <a:fillRect/>
              </a:stretch>
            </p:blipFill>
            <p:spPr bwMode="invGray">
              <a:xfrm>
                <a:off x="2111" y="1114"/>
                <a:ext cx="227" cy="218"/>
              </a:xfrm>
              <a:prstGeom prst="rect">
                <a:avLst/>
              </a:prstGeom>
              <a:noFill/>
              <a:extLst>
                <a:ext uri="{909E8E84-426E-40DD-AFC4-6F175D3DCCD1}">
                  <a14:hiddenFill xmlns:a14="http://schemas.microsoft.com/office/drawing/2010/main">
                    <a:solidFill>
                      <a:srgbClr val="FFFFFF"/>
                    </a:solidFill>
                  </a14:hiddenFill>
                </a:ext>
              </a:extLst>
            </p:spPr>
          </p:pic>
        </p:grpSp>
        <p:pic>
          <p:nvPicPr>
            <p:cNvPr id="389173" name="Picture 53" descr="03-05-10"/>
            <p:cNvPicPr>
              <a:picLocks noChangeAspect="1" noChangeArrowheads="1"/>
            </p:cNvPicPr>
            <p:nvPr/>
          </p:nvPicPr>
          <p:blipFill>
            <a:blip r:embed="rId16">
              <a:extLst>
                <a:ext uri="{28A0092B-C50C-407E-A947-70E740481C1C}">
                  <a14:useLocalDpi xmlns:a14="http://schemas.microsoft.com/office/drawing/2010/main" val="0"/>
                </a:ext>
              </a:extLst>
            </a:blip>
            <a:srcRect r="82971" b="-37720"/>
            <a:stretch>
              <a:fillRect/>
            </a:stretch>
          </p:blipFill>
          <p:spPr bwMode="invGray">
            <a:xfrm>
              <a:off x="397" y="1105"/>
              <a:ext cx="290" cy="31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7275272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89174"/>
                                        </p:tgtEl>
                                        <p:attrNameLst>
                                          <p:attrName>style.visibility</p:attrName>
                                        </p:attrNameLst>
                                      </p:cBhvr>
                                      <p:to>
                                        <p:strVal val="visible"/>
                                      </p:to>
                                    </p:set>
                                    <p:animEffect transition="in" filter="wipe(left)">
                                      <p:cBhvr>
                                        <p:cTn id="7" dur="500"/>
                                        <p:tgtEl>
                                          <p:spTgt spid="3891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89176"/>
                                        </p:tgtEl>
                                        <p:attrNameLst>
                                          <p:attrName>style.visibility</p:attrName>
                                        </p:attrNameLst>
                                      </p:cBhvr>
                                      <p:to>
                                        <p:strVal val="visible"/>
                                      </p:to>
                                    </p:set>
                                    <p:animEffect transition="in" filter="wipe(left)">
                                      <p:cBhvr>
                                        <p:cTn id="12" dur="500"/>
                                        <p:tgtEl>
                                          <p:spTgt spid="3891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89170"/>
                                        </p:tgtEl>
                                        <p:attrNameLst>
                                          <p:attrName>style.visibility</p:attrName>
                                        </p:attrNameLst>
                                      </p:cBhvr>
                                      <p:to>
                                        <p:strVal val="visible"/>
                                      </p:to>
                                    </p:set>
                                    <p:animEffect transition="in" filter="wipe(left)">
                                      <p:cBhvr>
                                        <p:cTn id="17" dur="500"/>
                                        <p:tgtEl>
                                          <p:spTgt spid="3891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38"/>
                                        </p:tgtEl>
                                        <p:attrNameLst>
                                          <p:attrName>style.visibility</p:attrName>
                                        </p:attrNameLst>
                                      </p:cBhvr>
                                      <p:to>
                                        <p:strVal val="visible"/>
                                      </p:to>
                                    </p:set>
                                    <p:animEffect transition="in" filter="wipe(left)">
                                      <p:cBhvr>
                                        <p:cTn id="22" dur="500"/>
                                        <p:tgtEl>
                                          <p:spTgt spid="389138"/>
                                        </p:tgtEl>
                                      </p:cBhvr>
                                    </p:animEffect>
                                  </p:childTnLst>
                                </p:cTn>
                              </p:par>
                            </p:childTnLst>
                          </p:cTn>
                        </p:par>
                        <p:par>
                          <p:cTn id="23" fill="hold" nodeType="afterGroup">
                            <p:stCondLst>
                              <p:cond delay="500"/>
                            </p:stCondLst>
                            <p:childTnLst>
                              <p:par>
                                <p:cTn id="24" presetID="4" presetClass="entr" presetSubtype="32" fill="hold" nodeType="afterEffect">
                                  <p:stCondLst>
                                    <p:cond delay="0"/>
                                  </p:stCondLst>
                                  <p:childTnLst>
                                    <p:set>
                                      <p:cBhvr>
                                        <p:cTn id="25" dur="1" fill="hold">
                                          <p:stCondLst>
                                            <p:cond delay="0"/>
                                          </p:stCondLst>
                                        </p:cTn>
                                        <p:tgtEl>
                                          <p:spTgt spid="389169"/>
                                        </p:tgtEl>
                                        <p:attrNameLst>
                                          <p:attrName>style.visibility</p:attrName>
                                        </p:attrNameLst>
                                      </p:cBhvr>
                                      <p:to>
                                        <p:strVal val="visible"/>
                                      </p:to>
                                    </p:set>
                                    <p:animEffect transition="in" filter="box(out)">
                                      <p:cBhvr>
                                        <p:cTn id="26" dur="500"/>
                                        <p:tgtEl>
                                          <p:spTgt spid="389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0146" name="Picture 2" descr="examp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742950"/>
            <a:ext cx="1938338" cy="476250"/>
          </a:xfrm>
          <a:prstGeom prst="rect">
            <a:avLst/>
          </a:prstGeom>
          <a:noFill/>
          <a:extLst>
            <a:ext uri="{909E8E84-426E-40DD-AFC4-6F175D3DCCD1}">
              <a14:hiddenFill xmlns:a14="http://schemas.microsoft.com/office/drawing/2010/main">
                <a:solidFill>
                  <a:srgbClr val="FFFFFF"/>
                </a:solidFill>
              </a14:hiddenFill>
            </a:ext>
          </a:extLst>
        </p:spPr>
      </p:pic>
      <p:sp>
        <p:nvSpPr>
          <p:cNvPr id="390147" name="Rectangle 3"/>
          <p:cNvSpPr>
            <a:spLocks noGrp="1" noChangeArrowheads="1"/>
          </p:cNvSpPr>
          <p:nvPr>
            <p:ph type="title"/>
          </p:nvPr>
        </p:nvSpPr>
        <p:spPr>
          <a:xfrm>
            <a:off x="898525" y="7018338"/>
            <a:ext cx="8229600" cy="296862"/>
          </a:xfrm>
        </p:spPr>
        <p:txBody>
          <a:bodyPr/>
          <a:lstStyle/>
          <a:p>
            <a:pPr algn="r"/>
            <a:r>
              <a:rPr lang="en-US" sz="1200"/>
              <a:t>Example 5-1a</a:t>
            </a:r>
          </a:p>
        </p:txBody>
      </p:sp>
      <p:sp>
        <p:nvSpPr>
          <p:cNvPr id="39014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90149" name="Picture 5"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0150" name="Picture 6"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0151" name="Picture 7"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0152" name="Picture 8" descr="secstart">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0153" name="Picture 9" descr="help">
            <a:hlinkClick r:id="rId8" action="ppaction://program"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0155" name="Picture 11"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90156" name="Picture 12" descr="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90171" name="Rectangle 27"/>
          <p:cNvSpPr>
            <a:spLocks noChangeArrowheads="1"/>
          </p:cNvSpPr>
          <p:nvPr/>
        </p:nvSpPr>
        <p:spPr bwMode="auto">
          <a:xfrm>
            <a:off x="615950" y="1255713"/>
            <a:ext cx="6061075"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80000"/>
              </a:lnSpc>
              <a:tabLst>
                <a:tab pos="1090613" algn="l"/>
              </a:tabLst>
            </a:pPr>
            <a:r>
              <a:rPr lang="en-US" b="1">
                <a:solidFill>
                  <a:srgbClr val="00CCFF"/>
                </a:solidFill>
              </a:rPr>
              <a:t>Step 2</a:t>
            </a:r>
            <a:r>
              <a:rPr lang="en-US" b="1"/>
              <a:t>  </a:t>
            </a:r>
            <a:r>
              <a:rPr lang="en-US"/>
              <a:t>Solve the system of two equations. </a:t>
            </a:r>
          </a:p>
        </p:txBody>
      </p:sp>
      <p:sp>
        <p:nvSpPr>
          <p:cNvPr id="390174" name="Rectangle 30"/>
          <p:cNvSpPr>
            <a:spLocks noChangeArrowheads="1"/>
          </p:cNvSpPr>
          <p:nvPr/>
        </p:nvSpPr>
        <p:spPr bwMode="auto">
          <a:xfrm>
            <a:off x="615950" y="3614738"/>
            <a:ext cx="7659688" cy="774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80000"/>
              </a:lnSpc>
            </a:pPr>
            <a:r>
              <a:rPr lang="en-US"/>
              <a:t>Substitute </a:t>
            </a:r>
            <a:r>
              <a:rPr lang="en-US" sz="2800">
                <a:latin typeface="Times New Roman" pitchFamily="18" charset="0"/>
              </a:rPr>
              <a:t>–2</a:t>
            </a:r>
            <a:r>
              <a:rPr lang="en-US"/>
              <a:t> for </a:t>
            </a:r>
            <a:r>
              <a:rPr lang="en-US" sz="2800" i="1">
                <a:latin typeface="Times New Roman" pitchFamily="18" charset="0"/>
              </a:rPr>
              <a:t>x</a:t>
            </a:r>
            <a:r>
              <a:rPr lang="en-US"/>
              <a:t> in one of the two equations with two </a:t>
            </a:r>
            <a:br>
              <a:rPr lang="en-US"/>
            </a:br>
            <a:r>
              <a:rPr lang="en-US"/>
              <a:t>variables and solve for </a:t>
            </a:r>
            <a:r>
              <a:rPr lang="en-US" sz="2800" i="1">
                <a:latin typeface="Times New Roman" pitchFamily="18" charset="0"/>
              </a:rPr>
              <a:t>y</a:t>
            </a:r>
            <a:r>
              <a:rPr lang="en-US"/>
              <a:t>.</a:t>
            </a:r>
          </a:p>
        </p:txBody>
      </p:sp>
      <p:grpSp>
        <p:nvGrpSpPr>
          <p:cNvPr id="390187" name="Group 43"/>
          <p:cNvGrpSpPr>
            <a:grpSpLocks/>
          </p:cNvGrpSpPr>
          <p:nvPr/>
        </p:nvGrpSpPr>
        <p:grpSpPr bwMode="auto">
          <a:xfrm>
            <a:off x="3803650" y="2698750"/>
            <a:ext cx="4916488" cy="476250"/>
            <a:chOff x="2396" y="1700"/>
            <a:chExt cx="3097" cy="300"/>
          </a:xfrm>
        </p:grpSpPr>
        <p:sp>
          <p:nvSpPr>
            <p:cNvPr id="390172" name="Rectangle 28"/>
            <p:cNvSpPr>
              <a:spLocks noChangeArrowheads="1"/>
            </p:cNvSpPr>
            <p:nvPr/>
          </p:nvSpPr>
          <p:spPr bwMode="auto">
            <a:xfrm>
              <a:off x="3794" y="1700"/>
              <a:ext cx="1699" cy="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Add to eliminate </a:t>
              </a:r>
              <a:r>
                <a:rPr lang="en-US" sz="2800" i="1">
                  <a:latin typeface="Times New Roman" pitchFamily="18" charset="0"/>
                </a:rPr>
                <a:t>y</a:t>
              </a:r>
              <a:r>
                <a:rPr lang="en-US"/>
                <a:t>.</a:t>
              </a:r>
            </a:p>
          </p:txBody>
        </p:sp>
        <p:pic>
          <p:nvPicPr>
            <p:cNvPr id="390183" name="Picture 39" descr="03-05-16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2396" y="1762"/>
              <a:ext cx="348" cy="174"/>
            </a:xfrm>
            <a:prstGeom prst="rect">
              <a:avLst/>
            </a:prstGeom>
            <a:noFill/>
            <a:extLst>
              <a:ext uri="{909E8E84-426E-40DD-AFC4-6F175D3DCCD1}">
                <a14:hiddenFill xmlns:a14="http://schemas.microsoft.com/office/drawing/2010/main">
                  <a:solidFill>
                    <a:srgbClr val="FFFFFF"/>
                  </a:solidFill>
                </a14:hiddenFill>
              </a:ext>
            </a:extLst>
          </p:spPr>
        </p:pic>
        <p:pic>
          <p:nvPicPr>
            <p:cNvPr id="390184" name="Picture 40" descr="03-05-16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214" y="1766"/>
              <a:ext cx="519" cy="1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0186" name="Group 42"/>
          <p:cNvGrpSpPr>
            <a:grpSpLocks/>
          </p:cNvGrpSpPr>
          <p:nvPr/>
        </p:nvGrpSpPr>
        <p:grpSpPr bwMode="auto">
          <a:xfrm>
            <a:off x="4848225" y="3135313"/>
            <a:ext cx="3138488" cy="476250"/>
            <a:chOff x="3054" y="1975"/>
            <a:chExt cx="1977" cy="300"/>
          </a:xfrm>
        </p:grpSpPr>
        <p:sp>
          <p:nvSpPr>
            <p:cNvPr id="390173" name="Rectangle 29"/>
            <p:cNvSpPr>
              <a:spLocks noChangeArrowheads="1"/>
            </p:cNvSpPr>
            <p:nvPr/>
          </p:nvSpPr>
          <p:spPr bwMode="auto">
            <a:xfrm>
              <a:off x="3794" y="1975"/>
              <a:ext cx="1237" cy="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Divide by </a:t>
              </a:r>
              <a:r>
                <a:rPr lang="en-US" sz="2800">
                  <a:latin typeface="Times New Roman" pitchFamily="18" charset="0"/>
                </a:rPr>
                <a:t>29</a:t>
              </a:r>
              <a:r>
                <a:rPr lang="en-US"/>
                <a:t>.</a:t>
              </a:r>
            </a:p>
          </p:txBody>
        </p:sp>
        <p:pic>
          <p:nvPicPr>
            <p:cNvPr id="390185" name="Picture 41" descr="03-05-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3054" y="2039"/>
              <a:ext cx="576" cy="1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0192" name="Group 48"/>
          <p:cNvGrpSpPr>
            <a:grpSpLocks/>
          </p:cNvGrpSpPr>
          <p:nvPr/>
        </p:nvGrpSpPr>
        <p:grpSpPr bwMode="auto">
          <a:xfrm>
            <a:off x="731838" y="2286000"/>
            <a:ext cx="5318125" cy="363538"/>
            <a:chOff x="461" y="1440"/>
            <a:chExt cx="3350" cy="229"/>
          </a:xfrm>
        </p:grpSpPr>
        <p:pic>
          <p:nvPicPr>
            <p:cNvPr id="390180" name="Picture 36" descr="03-05-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61" y="1447"/>
              <a:ext cx="1134" cy="222"/>
            </a:xfrm>
            <a:prstGeom prst="rect">
              <a:avLst/>
            </a:prstGeom>
            <a:noFill/>
            <a:extLst>
              <a:ext uri="{909E8E84-426E-40DD-AFC4-6F175D3DCCD1}">
                <a14:hiddenFill xmlns:a14="http://schemas.microsoft.com/office/drawing/2010/main">
                  <a:solidFill>
                    <a:srgbClr val="FFFFFF"/>
                  </a:solidFill>
                </a14:hiddenFill>
              </a:ext>
            </a:extLst>
          </p:spPr>
        </p:pic>
        <p:pic>
          <p:nvPicPr>
            <p:cNvPr id="390182" name="Picture 38" descr="03-05-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2105" y="1440"/>
              <a:ext cx="1637" cy="228"/>
            </a:xfrm>
            <a:prstGeom prst="rect">
              <a:avLst/>
            </a:prstGeom>
            <a:noFill/>
            <a:extLst>
              <a:ext uri="{909E8E84-426E-40DD-AFC4-6F175D3DCCD1}">
                <a14:hiddenFill xmlns:a14="http://schemas.microsoft.com/office/drawing/2010/main">
                  <a:solidFill>
                    <a:srgbClr val="FFFFFF"/>
                  </a:solidFill>
                </a14:hiddenFill>
              </a:ext>
            </a:extLst>
          </p:spPr>
        </p:pic>
        <p:sp>
          <p:nvSpPr>
            <p:cNvPr id="390189" name="Line 45"/>
            <p:cNvSpPr>
              <a:spLocks noChangeShapeType="1"/>
            </p:cNvSpPr>
            <p:nvPr/>
          </p:nvSpPr>
          <p:spPr bwMode="auto">
            <a:xfrm flipV="1">
              <a:off x="2082" y="1652"/>
              <a:ext cx="172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390194" name="Group 50"/>
          <p:cNvGrpSpPr>
            <a:grpSpLocks/>
          </p:cNvGrpSpPr>
          <p:nvPr/>
        </p:nvGrpSpPr>
        <p:grpSpPr bwMode="auto">
          <a:xfrm>
            <a:off x="1116013" y="2660650"/>
            <a:ext cx="2227262" cy="479425"/>
            <a:chOff x="654" y="2850"/>
            <a:chExt cx="1403" cy="302"/>
          </a:xfrm>
        </p:grpSpPr>
        <p:sp>
          <p:nvSpPr>
            <p:cNvPr id="390195" name="AutoShape 51"/>
            <p:cNvSpPr>
              <a:spLocks noChangeArrowheads="1"/>
            </p:cNvSpPr>
            <p:nvPr/>
          </p:nvSpPr>
          <p:spPr bwMode="invGray">
            <a:xfrm>
              <a:off x="654" y="2886"/>
              <a:ext cx="1210" cy="266"/>
            </a:xfrm>
            <a:prstGeom prst="roundRect">
              <a:avLst>
                <a:gd name="adj" fmla="val 16667"/>
              </a:avLst>
            </a:prstGeom>
            <a:solidFill>
              <a:schemeClr val="accent1">
                <a:alpha val="50000"/>
              </a:schemeClr>
            </a:solidFill>
            <a:ln w="25400" algn="ctr">
              <a:solidFill>
                <a:srgbClr val="FFEB55"/>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90196" name="Rectangle 52"/>
            <p:cNvSpPr>
              <a:spLocks noChangeArrowheads="1"/>
            </p:cNvSpPr>
            <p:nvPr/>
          </p:nvSpPr>
          <p:spPr bwMode="invGray">
            <a:xfrm>
              <a:off x="689" y="2910"/>
              <a:ext cx="1127"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sz="2000" b="1"/>
                <a:t>Multiply by 5.</a:t>
              </a:r>
            </a:p>
          </p:txBody>
        </p:sp>
        <p:cxnSp>
          <p:nvCxnSpPr>
            <p:cNvPr id="390197" name="AutoShape 53"/>
            <p:cNvCxnSpPr>
              <a:cxnSpLocks noChangeShapeType="1"/>
              <a:stCxn id="390195" idx="3"/>
            </p:cNvCxnSpPr>
            <p:nvPr/>
          </p:nvCxnSpPr>
          <p:spPr bwMode="invGray">
            <a:xfrm flipV="1">
              <a:off x="1872" y="2850"/>
              <a:ext cx="185" cy="169"/>
            </a:xfrm>
            <a:prstGeom prst="straightConnector1">
              <a:avLst/>
            </a:prstGeom>
            <a:noFill/>
            <a:ln w="25400">
              <a:solidFill>
                <a:srgbClr val="FFEB5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390202" name="Group 58"/>
          <p:cNvGrpSpPr>
            <a:grpSpLocks/>
          </p:cNvGrpSpPr>
          <p:nvPr/>
        </p:nvGrpSpPr>
        <p:grpSpPr bwMode="auto">
          <a:xfrm>
            <a:off x="1811338" y="4351338"/>
            <a:ext cx="7062787" cy="420687"/>
            <a:chOff x="1141" y="2741"/>
            <a:chExt cx="4449" cy="265"/>
          </a:xfrm>
        </p:grpSpPr>
        <p:sp>
          <p:nvSpPr>
            <p:cNvPr id="390175" name="Rectangle 31"/>
            <p:cNvSpPr>
              <a:spLocks noChangeArrowheads="1"/>
            </p:cNvSpPr>
            <p:nvPr/>
          </p:nvSpPr>
          <p:spPr bwMode="auto">
            <a:xfrm>
              <a:off x="3145" y="2741"/>
              <a:ext cx="2445"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Equation with two variables</a:t>
              </a:r>
            </a:p>
          </p:txBody>
        </p:sp>
        <p:pic>
          <p:nvPicPr>
            <p:cNvPr id="390198" name="Picture 54" descr="03-05-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1141" y="2776"/>
              <a:ext cx="1134" cy="2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0203" name="Group 59"/>
          <p:cNvGrpSpPr>
            <a:grpSpLocks/>
          </p:cNvGrpSpPr>
          <p:nvPr/>
        </p:nvGrpSpPr>
        <p:grpSpPr bwMode="auto">
          <a:xfrm>
            <a:off x="1384300" y="4845050"/>
            <a:ext cx="6305550" cy="476250"/>
            <a:chOff x="872" y="3052"/>
            <a:chExt cx="3972" cy="300"/>
          </a:xfrm>
        </p:grpSpPr>
        <p:sp>
          <p:nvSpPr>
            <p:cNvPr id="390176" name="Rectangle 32"/>
            <p:cNvSpPr>
              <a:spLocks noChangeArrowheads="1"/>
            </p:cNvSpPr>
            <p:nvPr/>
          </p:nvSpPr>
          <p:spPr bwMode="auto">
            <a:xfrm>
              <a:off x="3145" y="3052"/>
              <a:ext cx="1699" cy="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Replace </a:t>
              </a:r>
              <a:r>
                <a:rPr lang="en-US" sz="2800" i="1">
                  <a:latin typeface="Times New Roman" pitchFamily="18" charset="0"/>
                </a:rPr>
                <a:t>x</a:t>
              </a:r>
              <a:r>
                <a:rPr lang="en-US"/>
                <a:t> with </a:t>
              </a:r>
              <a:r>
                <a:rPr lang="en-US" sz="2800">
                  <a:latin typeface="Times New Roman" pitchFamily="18" charset="0"/>
                </a:rPr>
                <a:t>–2</a:t>
              </a:r>
              <a:r>
                <a:rPr lang="en-US"/>
                <a:t>.</a:t>
              </a:r>
            </a:p>
          </p:txBody>
        </p:sp>
        <p:pic>
          <p:nvPicPr>
            <p:cNvPr id="390199" name="Picture 55" descr="03-05-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invGray">
            <a:xfrm>
              <a:off x="872" y="3104"/>
              <a:ext cx="1407" cy="2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0204" name="Group 60"/>
          <p:cNvGrpSpPr>
            <a:grpSpLocks/>
          </p:cNvGrpSpPr>
          <p:nvPr/>
        </p:nvGrpSpPr>
        <p:grpSpPr bwMode="auto">
          <a:xfrm>
            <a:off x="1814513" y="5426075"/>
            <a:ext cx="4481512" cy="420688"/>
            <a:chOff x="1143" y="3418"/>
            <a:chExt cx="2823" cy="265"/>
          </a:xfrm>
        </p:grpSpPr>
        <p:sp>
          <p:nvSpPr>
            <p:cNvPr id="390177" name="Rectangle 33"/>
            <p:cNvSpPr>
              <a:spLocks noChangeArrowheads="1"/>
            </p:cNvSpPr>
            <p:nvPr/>
          </p:nvSpPr>
          <p:spPr bwMode="auto">
            <a:xfrm>
              <a:off x="3145" y="3418"/>
              <a:ext cx="821"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Multiply.</a:t>
              </a:r>
            </a:p>
          </p:txBody>
        </p:sp>
        <p:pic>
          <p:nvPicPr>
            <p:cNvPr id="390200" name="Picture 56" descr="03-05-2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invGray">
            <a:xfrm>
              <a:off x="1143" y="3447"/>
              <a:ext cx="987" cy="2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0205" name="Group 61"/>
          <p:cNvGrpSpPr>
            <a:grpSpLocks/>
          </p:cNvGrpSpPr>
          <p:nvPr/>
        </p:nvGrpSpPr>
        <p:grpSpPr bwMode="auto">
          <a:xfrm>
            <a:off x="2493963" y="5848350"/>
            <a:ext cx="3835400" cy="420688"/>
            <a:chOff x="1571" y="3684"/>
            <a:chExt cx="2416" cy="265"/>
          </a:xfrm>
        </p:grpSpPr>
        <p:sp>
          <p:nvSpPr>
            <p:cNvPr id="390178" name="Rectangle 34"/>
            <p:cNvSpPr>
              <a:spLocks noChangeArrowheads="1"/>
            </p:cNvSpPr>
            <p:nvPr/>
          </p:nvSpPr>
          <p:spPr bwMode="auto">
            <a:xfrm>
              <a:off x="3145" y="3684"/>
              <a:ext cx="842"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Simplify.</a:t>
              </a:r>
            </a:p>
          </p:txBody>
        </p:sp>
        <p:pic>
          <p:nvPicPr>
            <p:cNvPr id="390201" name="Picture 57" descr="03-05-2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invGray">
            <a:xfrm>
              <a:off x="1571" y="3719"/>
              <a:ext cx="462" cy="222"/>
            </a:xfrm>
            <a:prstGeom prst="rect">
              <a:avLst/>
            </a:prstGeom>
            <a:noFill/>
            <a:extLst>
              <a:ext uri="{909E8E84-426E-40DD-AFC4-6F175D3DCCD1}">
                <a14:hiddenFill xmlns:a14="http://schemas.microsoft.com/office/drawing/2010/main">
                  <a:solidFill>
                    <a:srgbClr val="FFFFFF"/>
                  </a:solidFill>
                </a14:hiddenFill>
              </a:ext>
            </a:extLst>
          </p:spPr>
        </p:pic>
      </p:grpSp>
      <p:pic>
        <p:nvPicPr>
          <p:cNvPr id="390206" name="Picture 62" descr="stop sign 4"/>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invGray">
          <a:xfrm>
            <a:off x="7337425"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grpSp>
        <p:nvGrpSpPr>
          <p:cNvPr id="390208" name="Group 64"/>
          <p:cNvGrpSpPr>
            <a:grpSpLocks/>
          </p:cNvGrpSpPr>
          <p:nvPr/>
        </p:nvGrpSpPr>
        <p:grpSpPr bwMode="auto">
          <a:xfrm>
            <a:off x="731838" y="1778000"/>
            <a:ext cx="5235575" cy="352425"/>
            <a:chOff x="461" y="1120"/>
            <a:chExt cx="3298" cy="222"/>
          </a:xfrm>
        </p:grpSpPr>
        <p:pic>
          <p:nvPicPr>
            <p:cNvPr id="390179" name="Picture 35" descr="03-05-1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invGray">
            <a:xfrm>
              <a:off x="461" y="1120"/>
              <a:ext cx="1092" cy="222"/>
            </a:xfrm>
            <a:prstGeom prst="rect">
              <a:avLst/>
            </a:prstGeom>
            <a:noFill/>
            <a:extLst>
              <a:ext uri="{909E8E84-426E-40DD-AFC4-6F175D3DCCD1}">
                <a14:hiddenFill xmlns:a14="http://schemas.microsoft.com/office/drawing/2010/main">
                  <a:solidFill>
                    <a:srgbClr val="FFFFFF"/>
                  </a:solidFill>
                </a14:hiddenFill>
              </a:ext>
            </a:extLst>
          </p:spPr>
        </p:pic>
        <p:pic>
          <p:nvPicPr>
            <p:cNvPr id="390181" name="Picture 37" descr="03-05-14"/>
            <p:cNvPicPr>
              <a:picLocks noChangeAspect="1" noChangeArrowheads="1"/>
            </p:cNvPicPr>
            <p:nvPr/>
          </p:nvPicPr>
          <p:blipFill>
            <a:blip r:embed="rId22">
              <a:extLst>
                <a:ext uri="{28A0092B-C50C-407E-A947-70E740481C1C}">
                  <a14:useLocalDpi xmlns:a14="http://schemas.microsoft.com/office/drawing/2010/main" val="0"/>
                </a:ext>
              </a:extLst>
            </a:blip>
            <a:srcRect r="19963" b="2252"/>
            <a:stretch>
              <a:fillRect/>
            </a:stretch>
          </p:blipFill>
          <p:spPr bwMode="invGray">
            <a:xfrm>
              <a:off x="2514" y="1120"/>
              <a:ext cx="874" cy="217"/>
            </a:xfrm>
            <a:prstGeom prst="rect">
              <a:avLst/>
            </a:prstGeom>
            <a:noFill/>
            <a:extLst>
              <a:ext uri="{909E8E84-426E-40DD-AFC4-6F175D3DCCD1}">
                <a14:hiddenFill xmlns:a14="http://schemas.microsoft.com/office/drawing/2010/main">
                  <a:solidFill>
                    <a:srgbClr val="FFFFFF"/>
                  </a:solidFill>
                </a14:hiddenFill>
              </a:ext>
            </a:extLst>
          </p:spPr>
        </p:pic>
        <p:pic>
          <p:nvPicPr>
            <p:cNvPr id="390207" name="Picture 63" descr="03-05-14"/>
            <p:cNvPicPr>
              <a:picLocks noChangeAspect="1" noChangeArrowheads="1"/>
            </p:cNvPicPr>
            <p:nvPr/>
          </p:nvPicPr>
          <p:blipFill>
            <a:blip r:embed="rId22">
              <a:extLst>
                <a:ext uri="{28A0092B-C50C-407E-A947-70E740481C1C}">
                  <a14:useLocalDpi xmlns:a14="http://schemas.microsoft.com/office/drawing/2010/main" val="0"/>
                </a:ext>
              </a:extLst>
            </a:blip>
            <a:srcRect l="79762" b="1802"/>
            <a:stretch>
              <a:fillRect/>
            </a:stretch>
          </p:blipFill>
          <p:spPr bwMode="invGray">
            <a:xfrm>
              <a:off x="3538" y="1120"/>
              <a:ext cx="221" cy="21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3050682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0171"/>
                                        </p:tgtEl>
                                        <p:attrNameLst>
                                          <p:attrName>style.visibility</p:attrName>
                                        </p:attrNameLst>
                                      </p:cBhvr>
                                      <p:to>
                                        <p:strVal val="visible"/>
                                      </p:to>
                                    </p:set>
                                    <p:animEffect transition="in" filter="wipe(left)">
                                      <p:cBhvr>
                                        <p:cTn id="7" dur="500"/>
                                        <p:tgtEl>
                                          <p:spTgt spid="390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90208"/>
                                        </p:tgtEl>
                                        <p:attrNameLst>
                                          <p:attrName>style.visibility</p:attrName>
                                        </p:attrNameLst>
                                      </p:cBhvr>
                                      <p:to>
                                        <p:strVal val="visible"/>
                                      </p:to>
                                    </p:set>
                                    <p:animEffect transition="in" filter="wipe(left)">
                                      <p:cBhvr>
                                        <p:cTn id="12" dur="500"/>
                                        <p:tgtEl>
                                          <p:spTgt spid="3902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0192"/>
                                        </p:tgtEl>
                                        <p:attrNameLst>
                                          <p:attrName>style.visibility</p:attrName>
                                        </p:attrNameLst>
                                      </p:cBhvr>
                                      <p:to>
                                        <p:strVal val="visible"/>
                                      </p:to>
                                    </p:set>
                                    <p:animEffect transition="in" filter="wipe(left)">
                                      <p:cBhvr>
                                        <p:cTn id="17" dur="500"/>
                                        <p:tgtEl>
                                          <p:spTgt spid="390192"/>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390194"/>
                                        </p:tgtEl>
                                        <p:attrNameLst>
                                          <p:attrName>style.visibility</p:attrName>
                                        </p:attrNameLst>
                                      </p:cBhvr>
                                      <p:to>
                                        <p:strVal val="visible"/>
                                      </p:to>
                                    </p:set>
                                    <p:animEffect transition="in" filter="wipe(left)">
                                      <p:cBhvr>
                                        <p:cTn id="21" dur="500"/>
                                        <p:tgtEl>
                                          <p:spTgt spid="39019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390187"/>
                                        </p:tgtEl>
                                        <p:attrNameLst>
                                          <p:attrName>style.visibility</p:attrName>
                                        </p:attrNameLst>
                                      </p:cBhvr>
                                      <p:to>
                                        <p:strVal val="visible"/>
                                      </p:to>
                                    </p:set>
                                    <p:animEffect transition="in" filter="wipe(left)">
                                      <p:cBhvr>
                                        <p:cTn id="26" dur="500"/>
                                        <p:tgtEl>
                                          <p:spTgt spid="39018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390186"/>
                                        </p:tgtEl>
                                        <p:attrNameLst>
                                          <p:attrName>style.visibility</p:attrName>
                                        </p:attrNameLst>
                                      </p:cBhvr>
                                      <p:to>
                                        <p:strVal val="visible"/>
                                      </p:to>
                                    </p:set>
                                    <p:animEffect transition="in" filter="wipe(left)">
                                      <p:cBhvr>
                                        <p:cTn id="31" dur="500"/>
                                        <p:tgtEl>
                                          <p:spTgt spid="390186"/>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90174"/>
                                        </p:tgtEl>
                                        <p:attrNameLst>
                                          <p:attrName>style.visibility</p:attrName>
                                        </p:attrNameLst>
                                      </p:cBhvr>
                                      <p:to>
                                        <p:strVal val="visible"/>
                                      </p:to>
                                    </p:set>
                                    <p:animEffect transition="in" filter="wipe(left)">
                                      <p:cBhvr>
                                        <p:cTn id="36" dur="500"/>
                                        <p:tgtEl>
                                          <p:spTgt spid="39017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390202"/>
                                        </p:tgtEl>
                                        <p:attrNameLst>
                                          <p:attrName>style.visibility</p:attrName>
                                        </p:attrNameLst>
                                      </p:cBhvr>
                                      <p:to>
                                        <p:strVal val="visible"/>
                                      </p:to>
                                    </p:set>
                                    <p:animEffect transition="in" filter="wipe(left)">
                                      <p:cBhvr>
                                        <p:cTn id="41" dur="500"/>
                                        <p:tgtEl>
                                          <p:spTgt spid="39020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390203"/>
                                        </p:tgtEl>
                                        <p:attrNameLst>
                                          <p:attrName>style.visibility</p:attrName>
                                        </p:attrNameLst>
                                      </p:cBhvr>
                                      <p:to>
                                        <p:strVal val="visible"/>
                                      </p:to>
                                    </p:set>
                                    <p:animEffect transition="in" filter="wipe(left)">
                                      <p:cBhvr>
                                        <p:cTn id="46" dur="500"/>
                                        <p:tgtEl>
                                          <p:spTgt spid="39020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390204"/>
                                        </p:tgtEl>
                                        <p:attrNameLst>
                                          <p:attrName>style.visibility</p:attrName>
                                        </p:attrNameLst>
                                      </p:cBhvr>
                                      <p:to>
                                        <p:strVal val="visible"/>
                                      </p:to>
                                    </p:set>
                                    <p:animEffect transition="in" filter="wipe(left)">
                                      <p:cBhvr>
                                        <p:cTn id="51" dur="500"/>
                                        <p:tgtEl>
                                          <p:spTgt spid="39020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nodeType="clickEffect">
                                  <p:stCondLst>
                                    <p:cond delay="0"/>
                                  </p:stCondLst>
                                  <p:childTnLst>
                                    <p:set>
                                      <p:cBhvr>
                                        <p:cTn id="55" dur="1" fill="hold">
                                          <p:stCondLst>
                                            <p:cond delay="0"/>
                                          </p:stCondLst>
                                        </p:cTn>
                                        <p:tgtEl>
                                          <p:spTgt spid="390205"/>
                                        </p:tgtEl>
                                        <p:attrNameLst>
                                          <p:attrName>style.visibility</p:attrName>
                                        </p:attrNameLst>
                                      </p:cBhvr>
                                      <p:to>
                                        <p:strVal val="visible"/>
                                      </p:to>
                                    </p:set>
                                    <p:animEffect transition="in" filter="wipe(left)">
                                      <p:cBhvr>
                                        <p:cTn id="56" dur="500"/>
                                        <p:tgtEl>
                                          <p:spTgt spid="390205"/>
                                        </p:tgtEl>
                                      </p:cBhvr>
                                    </p:animEffect>
                                  </p:childTnLst>
                                </p:cTn>
                              </p:par>
                            </p:childTnLst>
                          </p:cTn>
                        </p:par>
                        <p:par>
                          <p:cTn id="57" fill="hold" nodeType="afterGroup">
                            <p:stCondLst>
                              <p:cond delay="500"/>
                            </p:stCondLst>
                            <p:childTnLst>
                              <p:par>
                                <p:cTn id="58" presetID="4" presetClass="entr" presetSubtype="32" fill="hold" nodeType="afterEffect">
                                  <p:stCondLst>
                                    <p:cond delay="0"/>
                                  </p:stCondLst>
                                  <p:childTnLst>
                                    <p:set>
                                      <p:cBhvr>
                                        <p:cTn id="59" dur="1" fill="hold">
                                          <p:stCondLst>
                                            <p:cond delay="0"/>
                                          </p:stCondLst>
                                        </p:cTn>
                                        <p:tgtEl>
                                          <p:spTgt spid="390206"/>
                                        </p:tgtEl>
                                        <p:attrNameLst>
                                          <p:attrName>style.visibility</p:attrName>
                                        </p:attrNameLst>
                                      </p:cBhvr>
                                      <p:to>
                                        <p:strVal val="visible"/>
                                      </p:to>
                                    </p:set>
                                    <p:animEffect transition="in" filter="box(out)">
                                      <p:cBhvr>
                                        <p:cTn id="60" dur="500"/>
                                        <p:tgtEl>
                                          <p:spTgt spid="390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71" grpId="0" autoUpdateAnimBg="0"/>
      <p:bldP spid="39017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1170" name="Picture 2" descr="examp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742950"/>
            <a:ext cx="1938338" cy="476250"/>
          </a:xfrm>
          <a:prstGeom prst="rect">
            <a:avLst/>
          </a:prstGeom>
          <a:noFill/>
          <a:extLst>
            <a:ext uri="{909E8E84-426E-40DD-AFC4-6F175D3DCCD1}">
              <a14:hiddenFill xmlns:a14="http://schemas.microsoft.com/office/drawing/2010/main">
                <a:solidFill>
                  <a:srgbClr val="FFFFFF"/>
                </a:solidFill>
              </a14:hiddenFill>
            </a:ext>
          </a:extLst>
        </p:spPr>
      </p:pic>
      <p:sp>
        <p:nvSpPr>
          <p:cNvPr id="391171" name="Rectangle 3"/>
          <p:cNvSpPr>
            <a:spLocks noGrp="1" noChangeArrowheads="1"/>
          </p:cNvSpPr>
          <p:nvPr>
            <p:ph type="title"/>
          </p:nvPr>
        </p:nvSpPr>
        <p:spPr>
          <a:xfrm>
            <a:off x="898525" y="7018338"/>
            <a:ext cx="8229600" cy="296862"/>
          </a:xfrm>
        </p:spPr>
        <p:txBody>
          <a:bodyPr/>
          <a:lstStyle/>
          <a:p>
            <a:pPr algn="r"/>
            <a:r>
              <a:rPr lang="en-US" sz="1200"/>
              <a:t>Example 5-1a</a:t>
            </a:r>
          </a:p>
        </p:txBody>
      </p:sp>
      <p:sp>
        <p:nvSpPr>
          <p:cNvPr id="39117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91173" name="Picture 5"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1174" name="Picture 6"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1175" name="Picture 7"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1176" name="Picture 8" descr="secstart">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1177" name="Picture 9" descr="help">
            <a:hlinkClick r:id="rId8" action="ppaction://program"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1178" name="Picture 10" descr="stop sign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391179" name="Picture 11" descr="check">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91180" name="Picture 12" descr="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91181" name="Rectangle 13"/>
          <p:cNvSpPr>
            <a:spLocks noChangeArrowheads="1"/>
          </p:cNvSpPr>
          <p:nvPr/>
        </p:nvSpPr>
        <p:spPr bwMode="auto">
          <a:xfrm>
            <a:off x="615950" y="1216025"/>
            <a:ext cx="8208963" cy="72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nSpc>
                <a:spcPct val="80000"/>
              </a:lnSpc>
              <a:tabLst>
                <a:tab pos="1090613" algn="l"/>
              </a:tabLst>
            </a:pPr>
            <a:r>
              <a:rPr lang="en-US" b="1">
                <a:solidFill>
                  <a:srgbClr val="00CCFF"/>
                </a:solidFill>
              </a:rPr>
              <a:t>Step 3</a:t>
            </a:r>
            <a:r>
              <a:rPr lang="en-US" b="1"/>
              <a:t> 	</a:t>
            </a:r>
            <a:r>
              <a:rPr lang="en-US"/>
              <a:t>Substitute </a:t>
            </a:r>
            <a:r>
              <a:rPr lang="en-US" sz="2800">
                <a:latin typeface="Times New Roman" pitchFamily="18" charset="0"/>
              </a:rPr>
              <a:t>–2</a:t>
            </a:r>
            <a:r>
              <a:rPr lang="en-US"/>
              <a:t> for </a:t>
            </a:r>
            <a:r>
              <a:rPr lang="en-US" sz="2800" i="1">
                <a:latin typeface="Times New Roman" pitchFamily="18" charset="0"/>
              </a:rPr>
              <a:t>x</a:t>
            </a:r>
            <a:r>
              <a:rPr lang="en-US"/>
              <a:t> and </a:t>
            </a:r>
            <a:r>
              <a:rPr lang="en-US" sz="2800">
                <a:latin typeface="Times New Roman" pitchFamily="18" charset="0"/>
              </a:rPr>
              <a:t>6</a:t>
            </a:r>
            <a:r>
              <a:rPr lang="en-US"/>
              <a:t> for </a:t>
            </a:r>
            <a:r>
              <a:rPr lang="en-US" sz="2800" i="1">
                <a:latin typeface="Times New Roman" pitchFamily="18" charset="0"/>
              </a:rPr>
              <a:t>y</a:t>
            </a:r>
            <a:r>
              <a:rPr lang="en-US" sz="2800">
                <a:latin typeface="Times New Roman" pitchFamily="18" charset="0"/>
              </a:rPr>
              <a:t> </a:t>
            </a:r>
            <a:r>
              <a:rPr lang="en-US"/>
              <a:t>in one of the original </a:t>
            </a:r>
            <a:br>
              <a:rPr lang="en-US"/>
            </a:br>
            <a:r>
              <a:rPr lang="en-US"/>
              <a:t>	equations with three variables.</a:t>
            </a:r>
          </a:p>
        </p:txBody>
      </p:sp>
      <p:sp>
        <p:nvSpPr>
          <p:cNvPr id="391217" name="Rectangle 49"/>
          <p:cNvSpPr>
            <a:spLocks noChangeArrowheads="1"/>
          </p:cNvSpPr>
          <p:nvPr/>
        </p:nvSpPr>
        <p:spPr bwMode="auto">
          <a:xfrm>
            <a:off x="615950" y="4849813"/>
            <a:ext cx="7881938" cy="804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tabLst>
                <a:tab pos="1371600" algn="l"/>
              </a:tabLst>
            </a:pPr>
            <a:r>
              <a:rPr lang="en-US" b="1">
                <a:solidFill>
                  <a:srgbClr val="FFEB55"/>
                </a:solidFill>
              </a:rPr>
              <a:t>Answer:</a:t>
            </a:r>
            <a:r>
              <a:rPr lang="en-US"/>
              <a:t>  The solution is </a:t>
            </a:r>
            <a:r>
              <a:rPr lang="en-US" sz="2800">
                <a:latin typeface="Times New Roman" pitchFamily="18" charset="0"/>
              </a:rPr>
              <a:t>(–2</a:t>
            </a:r>
            <a:r>
              <a:rPr lang="en-US"/>
              <a:t>, </a:t>
            </a:r>
            <a:r>
              <a:rPr lang="en-US" sz="2800">
                <a:latin typeface="Times New Roman" pitchFamily="18" charset="0"/>
              </a:rPr>
              <a:t>6</a:t>
            </a:r>
            <a:r>
              <a:rPr lang="en-US"/>
              <a:t>, </a:t>
            </a:r>
            <a:r>
              <a:rPr lang="en-US" sz="2800">
                <a:latin typeface="Times New Roman" pitchFamily="18" charset="0"/>
              </a:rPr>
              <a:t>–3)</a:t>
            </a:r>
            <a:r>
              <a:rPr lang="en-US"/>
              <a:t>. You can check this </a:t>
            </a:r>
            <a:br>
              <a:rPr lang="en-US"/>
            </a:br>
            <a:r>
              <a:rPr lang="en-US"/>
              <a:t>	solution in the other two original equations.</a:t>
            </a:r>
          </a:p>
        </p:txBody>
      </p:sp>
      <p:grpSp>
        <p:nvGrpSpPr>
          <p:cNvPr id="391228" name="Group 60"/>
          <p:cNvGrpSpPr>
            <a:grpSpLocks/>
          </p:cNvGrpSpPr>
          <p:nvPr/>
        </p:nvGrpSpPr>
        <p:grpSpPr bwMode="auto">
          <a:xfrm>
            <a:off x="2206625" y="2162175"/>
            <a:ext cx="6283325" cy="420688"/>
            <a:chOff x="1459" y="1362"/>
            <a:chExt cx="3958" cy="265"/>
          </a:xfrm>
        </p:grpSpPr>
        <p:sp>
          <p:nvSpPr>
            <p:cNvPr id="391213" name="Rectangle 45"/>
            <p:cNvSpPr>
              <a:spLocks noChangeArrowheads="1"/>
            </p:cNvSpPr>
            <p:nvPr/>
          </p:nvSpPr>
          <p:spPr bwMode="auto">
            <a:xfrm>
              <a:off x="2833" y="1362"/>
              <a:ext cx="2584"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Equation with three variables</a:t>
              </a:r>
            </a:p>
          </p:txBody>
        </p:sp>
        <p:pic>
          <p:nvPicPr>
            <p:cNvPr id="391218" name="Picture 50" descr="03-05-2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1459" y="1396"/>
              <a:ext cx="1203" cy="2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1229" name="Group 61"/>
          <p:cNvGrpSpPr>
            <a:grpSpLocks/>
          </p:cNvGrpSpPr>
          <p:nvPr/>
        </p:nvGrpSpPr>
        <p:grpSpPr bwMode="auto">
          <a:xfrm>
            <a:off x="1806575" y="2835275"/>
            <a:ext cx="7002463" cy="476250"/>
            <a:chOff x="1207" y="1786"/>
            <a:chExt cx="4411" cy="300"/>
          </a:xfrm>
        </p:grpSpPr>
        <p:sp>
          <p:nvSpPr>
            <p:cNvPr id="391214" name="Rectangle 46"/>
            <p:cNvSpPr>
              <a:spLocks noChangeArrowheads="1"/>
            </p:cNvSpPr>
            <p:nvPr/>
          </p:nvSpPr>
          <p:spPr bwMode="auto">
            <a:xfrm>
              <a:off x="2833" y="1786"/>
              <a:ext cx="2785" cy="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Replace </a:t>
              </a:r>
              <a:r>
                <a:rPr lang="en-US" sz="2800" i="1">
                  <a:latin typeface="Times New Roman" pitchFamily="18" charset="0"/>
                </a:rPr>
                <a:t>x</a:t>
              </a:r>
              <a:r>
                <a:rPr lang="en-US"/>
                <a:t> with </a:t>
              </a:r>
              <a:r>
                <a:rPr lang="en-US" sz="2800">
                  <a:latin typeface="Times New Roman" pitchFamily="18" charset="0"/>
                </a:rPr>
                <a:t>–2</a:t>
              </a:r>
              <a:r>
                <a:rPr lang="en-US"/>
                <a:t> and </a:t>
              </a:r>
              <a:r>
                <a:rPr lang="en-US" sz="2800" i="1">
                  <a:latin typeface="Times New Roman" pitchFamily="18" charset="0"/>
                </a:rPr>
                <a:t>y</a:t>
              </a:r>
              <a:r>
                <a:rPr lang="en-US"/>
                <a:t> with </a:t>
              </a:r>
              <a:r>
                <a:rPr lang="en-US" sz="2800">
                  <a:latin typeface="Times New Roman" pitchFamily="18" charset="0"/>
                </a:rPr>
                <a:t>6</a:t>
              </a:r>
              <a:r>
                <a:rPr lang="en-US"/>
                <a:t>.</a:t>
              </a:r>
            </a:p>
          </p:txBody>
        </p:sp>
        <p:pic>
          <p:nvPicPr>
            <p:cNvPr id="391219" name="Picture 51" descr="03-05-2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1207" y="1846"/>
              <a:ext cx="1455" cy="22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1230" name="Group 62"/>
          <p:cNvGrpSpPr>
            <a:grpSpLocks/>
          </p:cNvGrpSpPr>
          <p:nvPr/>
        </p:nvGrpSpPr>
        <p:grpSpPr bwMode="auto">
          <a:xfrm>
            <a:off x="2235200" y="3563938"/>
            <a:ext cx="3455988" cy="420687"/>
            <a:chOff x="1477" y="2245"/>
            <a:chExt cx="2177" cy="265"/>
          </a:xfrm>
        </p:grpSpPr>
        <p:sp>
          <p:nvSpPr>
            <p:cNvPr id="391215" name="Rectangle 47"/>
            <p:cNvSpPr>
              <a:spLocks noChangeArrowheads="1"/>
            </p:cNvSpPr>
            <p:nvPr/>
          </p:nvSpPr>
          <p:spPr bwMode="auto">
            <a:xfrm>
              <a:off x="2833" y="2245"/>
              <a:ext cx="821"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Multiply.</a:t>
              </a:r>
            </a:p>
          </p:txBody>
        </p:sp>
        <p:pic>
          <p:nvPicPr>
            <p:cNvPr id="391220" name="Picture 52" descr="03-05-2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1477" y="2271"/>
              <a:ext cx="1182" cy="1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1231" name="Group 63"/>
          <p:cNvGrpSpPr>
            <a:grpSpLocks/>
          </p:cNvGrpSpPr>
          <p:nvPr/>
        </p:nvGrpSpPr>
        <p:grpSpPr bwMode="auto">
          <a:xfrm>
            <a:off x="3430588" y="4237038"/>
            <a:ext cx="2293937" cy="420687"/>
            <a:chOff x="2230" y="2669"/>
            <a:chExt cx="1445" cy="265"/>
          </a:xfrm>
        </p:grpSpPr>
        <p:sp>
          <p:nvSpPr>
            <p:cNvPr id="391216" name="Rectangle 48"/>
            <p:cNvSpPr>
              <a:spLocks noChangeArrowheads="1"/>
            </p:cNvSpPr>
            <p:nvPr/>
          </p:nvSpPr>
          <p:spPr bwMode="invGray">
            <a:xfrm>
              <a:off x="2833" y="2669"/>
              <a:ext cx="842"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Simplify.</a:t>
              </a:r>
            </a:p>
          </p:txBody>
        </p:sp>
        <p:pic>
          <p:nvPicPr>
            <p:cNvPr id="391222" name="Picture 54" descr="03-05-2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2230" y="2708"/>
              <a:ext cx="553" cy="17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4003272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1181"/>
                                        </p:tgtEl>
                                        <p:attrNameLst>
                                          <p:attrName>style.visibility</p:attrName>
                                        </p:attrNameLst>
                                      </p:cBhvr>
                                      <p:to>
                                        <p:strVal val="visible"/>
                                      </p:to>
                                    </p:set>
                                    <p:animEffect transition="in" filter="wipe(left)">
                                      <p:cBhvr>
                                        <p:cTn id="7" dur="500"/>
                                        <p:tgtEl>
                                          <p:spTgt spid="3911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91228"/>
                                        </p:tgtEl>
                                        <p:attrNameLst>
                                          <p:attrName>style.visibility</p:attrName>
                                        </p:attrNameLst>
                                      </p:cBhvr>
                                      <p:to>
                                        <p:strVal val="visible"/>
                                      </p:to>
                                    </p:set>
                                    <p:animEffect transition="in" filter="wipe(left)">
                                      <p:cBhvr>
                                        <p:cTn id="12" dur="500"/>
                                        <p:tgtEl>
                                          <p:spTgt spid="391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1229"/>
                                        </p:tgtEl>
                                        <p:attrNameLst>
                                          <p:attrName>style.visibility</p:attrName>
                                        </p:attrNameLst>
                                      </p:cBhvr>
                                      <p:to>
                                        <p:strVal val="visible"/>
                                      </p:to>
                                    </p:set>
                                    <p:animEffect transition="in" filter="wipe(left)">
                                      <p:cBhvr>
                                        <p:cTn id="17" dur="500"/>
                                        <p:tgtEl>
                                          <p:spTgt spid="3912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91230"/>
                                        </p:tgtEl>
                                        <p:attrNameLst>
                                          <p:attrName>style.visibility</p:attrName>
                                        </p:attrNameLst>
                                      </p:cBhvr>
                                      <p:to>
                                        <p:strVal val="visible"/>
                                      </p:to>
                                    </p:set>
                                    <p:animEffect transition="in" filter="wipe(left)">
                                      <p:cBhvr>
                                        <p:cTn id="22" dur="500"/>
                                        <p:tgtEl>
                                          <p:spTgt spid="3912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91231"/>
                                        </p:tgtEl>
                                        <p:attrNameLst>
                                          <p:attrName>style.visibility</p:attrName>
                                        </p:attrNameLst>
                                      </p:cBhvr>
                                      <p:to>
                                        <p:strVal val="visible"/>
                                      </p:to>
                                    </p:set>
                                    <p:animEffect transition="in" filter="wipe(left)">
                                      <p:cBhvr>
                                        <p:cTn id="27" dur="500"/>
                                        <p:tgtEl>
                                          <p:spTgt spid="39123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91217"/>
                                        </p:tgtEl>
                                        <p:attrNameLst>
                                          <p:attrName>style.visibility</p:attrName>
                                        </p:attrNameLst>
                                      </p:cBhvr>
                                      <p:to>
                                        <p:strVal val="visible"/>
                                      </p:to>
                                    </p:set>
                                    <p:animEffect transition="in" filter="wipe(left)">
                                      <p:cBhvr>
                                        <p:cTn id="32" dur="500"/>
                                        <p:tgtEl>
                                          <p:spTgt spid="391217"/>
                                        </p:tgtEl>
                                      </p:cBhvr>
                                    </p:animEffect>
                                  </p:childTnLst>
                                </p:cTn>
                              </p:par>
                            </p:childTnLst>
                          </p:cTn>
                        </p:par>
                        <p:par>
                          <p:cTn id="33" fill="hold" nodeType="afterGroup">
                            <p:stCondLst>
                              <p:cond delay="500"/>
                            </p:stCondLst>
                            <p:childTnLst>
                              <p:par>
                                <p:cTn id="34" presetID="4" presetClass="entr" presetSubtype="32" fill="hold" nodeType="afterEffect">
                                  <p:stCondLst>
                                    <p:cond delay="0"/>
                                  </p:stCondLst>
                                  <p:childTnLst>
                                    <p:set>
                                      <p:cBhvr>
                                        <p:cTn id="35" dur="1" fill="hold">
                                          <p:stCondLst>
                                            <p:cond delay="0"/>
                                          </p:stCondLst>
                                        </p:cTn>
                                        <p:tgtEl>
                                          <p:spTgt spid="391178"/>
                                        </p:tgtEl>
                                        <p:attrNameLst>
                                          <p:attrName>style.visibility</p:attrName>
                                        </p:attrNameLst>
                                      </p:cBhvr>
                                      <p:to>
                                        <p:strVal val="visible"/>
                                      </p:to>
                                    </p:set>
                                    <p:animEffect transition="in" filter="box(out)">
                                      <p:cBhvr>
                                        <p:cTn id="36" dur="500"/>
                                        <p:tgtEl>
                                          <p:spTgt spid="391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81" grpId="0" autoUpdateAnimBg="0"/>
      <p:bldP spid="39121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898525" y="7018338"/>
            <a:ext cx="8229600" cy="296862"/>
          </a:xfrm>
        </p:spPr>
        <p:txBody>
          <a:bodyPr/>
          <a:lstStyle/>
          <a:p>
            <a:pPr algn="r"/>
            <a:r>
              <a:rPr lang="en-US" sz="1200"/>
              <a:t>Example 5-1b</a:t>
            </a:r>
          </a:p>
        </p:txBody>
      </p:sp>
      <p:sp>
        <p:nvSpPr>
          <p:cNvPr id="29286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92868"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2869"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2870"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2871" name="Picture 7" descr="your tur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292873" name="Picture 9"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2876" name="Picture 12"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2881" name="Picture 17" descr="stop sign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292882" name="Picture 18" descr="check">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292883" name="Picture 19" descr="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292885" name="Rectangle 21"/>
          <p:cNvSpPr>
            <a:spLocks noChangeArrowheads="1"/>
          </p:cNvSpPr>
          <p:nvPr/>
        </p:nvSpPr>
        <p:spPr bwMode="auto">
          <a:xfrm>
            <a:off x="615950" y="3505200"/>
            <a:ext cx="3019425"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b="1">
                <a:solidFill>
                  <a:srgbClr val="FFEB55"/>
                </a:solidFill>
              </a:rPr>
              <a:t>Answer:</a:t>
            </a:r>
            <a:r>
              <a:rPr lang="en-US" b="1"/>
              <a:t>  </a:t>
            </a:r>
            <a:r>
              <a:rPr lang="en-US" sz="2800">
                <a:latin typeface="Times New Roman" pitchFamily="18" charset="0"/>
              </a:rPr>
              <a:t>(–1</a:t>
            </a:r>
            <a:r>
              <a:rPr lang="en-US"/>
              <a:t>, </a:t>
            </a:r>
            <a:r>
              <a:rPr lang="en-US" sz="2800">
                <a:latin typeface="Times New Roman" pitchFamily="18" charset="0"/>
              </a:rPr>
              <a:t>2</a:t>
            </a:r>
            <a:r>
              <a:rPr lang="en-US"/>
              <a:t>, </a:t>
            </a:r>
            <a:r>
              <a:rPr lang="en-US" sz="2800">
                <a:latin typeface="Times New Roman" pitchFamily="18" charset="0"/>
              </a:rPr>
              <a:t>–4)</a:t>
            </a:r>
          </a:p>
        </p:txBody>
      </p:sp>
      <p:grpSp>
        <p:nvGrpSpPr>
          <p:cNvPr id="292896" name="Group 32"/>
          <p:cNvGrpSpPr>
            <a:grpSpLocks/>
          </p:cNvGrpSpPr>
          <p:nvPr/>
        </p:nvGrpSpPr>
        <p:grpSpPr bwMode="auto">
          <a:xfrm>
            <a:off x="615950" y="1212850"/>
            <a:ext cx="4652963" cy="1698625"/>
            <a:chOff x="388" y="764"/>
            <a:chExt cx="2931" cy="1070"/>
          </a:xfrm>
        </p:grpSpPr>
        <p:pic>
          <p:nvPicPr>
            <p:cNvPr id="292893" name="Picture 29" descr="03-05-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61" y="1087"/>
              <a:ext cx="1503" cy="225"/>
            </a:xfrm>
            <a:prstGeom prst="rect">
              <a:avLst/>
            </a:prstGeom>
            <a:noFill/>
            <a:extLst>
              <a:ext uri="{909E8E84-426E-40DD-AFC4-6F175D3DCCD1}">
                <a14:hiddenFill xmlns:a14="http://schemas.microsoft.com/office/drawing/2010/main">
                  <a:solidFill>
                    <a:srgbClr val="FFFFFF"/>
                  </a:solidFill>
                </a14:hiddenFill>
              </a:ext>
            </a:extLst>
          </p:spPr>
        </p:pic>
        <p:pic>
          <p:nvPicPr>
            <p:cNvPr id="292894" name="Picture 30" descr="03-05-2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61" y="1347"/>
              <a:ext cx="1215" cy="225"/>
            </a:xfrm>
            <a:prstGeom prst="rect">
              <a:avLst/>
            </a:prstGeom>
            <a:noFill/>
            <a:extLst>
              <a:ext uri="{909E8E84-426E-40DD-AFC4-6F175D3DCCD1}">
                <a14:hiddenFill xmlns:a14="http://schemas.microsoft.com/office/drawing/2010/main">
                  <a:solidFill>
                    <a:srgbClr val="FFFFFF"/>
                  </a:solidFill>
                </a14:hiddenFill>
              </a:ext>
            </a:extLst>
          </p:spPr>
        </p:pic>
        <p:pic>
          <p:nvPicPr>
            <p:cNvPr id="292895" name="Picture 31" descr="03-05-2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61" y="1609"/>
              <a:ext cx="1314" cy="225"/>
            </a:xfrm>
            <a:prstGeom prst="rect">
              <a:avLst/>
            </a:prstGeom>
            <a:noFill/>
            <a:extLst>
              <a:ext uri="{909E8E84-426E-40DD-AFC4-6F175D3DCCD1}">
                <a14:hiddenFill xmlns:a14="http://schemas.microsoft.com/office/drawing/2010/main">
                  <a:solidFill>
                    <a:srgbClr val="FFFFFF"/>
                  </a:solidFill>
                </a14:hiddenFill>
              </a:ext>
            </a:extLst>
          </p:spPr>
        </p:pic>
        <p:sp>
          <p:nvSpPr>
            <p:cNvPr id="292884" name="Rectangle 20"/>
            <p:cNvSpPr>
              <a:spLocks noChangeArrowheads="1"/>
            </p:cNvSpPr>
            <p:nvPr/>
          </p:nvSpPr>
          <p:spPr bwMode="invGray">
            <a:xfrm>
              <a:off x="388" y="764"/>
              <a:ext cx="2931"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FFEB55"/>
                  </a:solidFill>
                </a:rPr>
                <a:t>Solve the system of equations.</a:t>
              </a:r>
            </a:p>
          </p:txBody>
        </p:sp>
      </p:grpSp>
    </p:spTree>
    <p:extLst>
      <p:ext uri="{BB962C8B-B14F-4D97-AF65-F5344CB8AC3E}">
        <p14:creationId xmlns:p14="http://schemas.microsoft.com/office/powerpoint/2010/main" val="28569362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92871"/>
                                        </p:tgtEl>
                                        <p:attrNameLst>
                                          <p:attrName>style.visibility</p:attrName>
                                        </p:attrNameLst>
                                      </p:cBhvr>
                                      <p:to>
                                        <p:strVal val="visible"/>
                                      </p:to>
                                    </p:set>
                                    <p:animEffect transition="in" filter="barn(outVertical)">
                                      <p:cBhvr>
                                        <p:cTn id="7" dur="500"/>
                                        <p:tgtEl>
                                          <p:spTgt spid="292871"/>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92896"/>
                                        </p:tgtEl>
                                        <p:attrNameLst>
                                          <p:attrName>style.visibility</p:attrName>
                                        </p:attrNameLst>
                                      </p:cBhvr>
                                      <p:to>
                                        <p:strVal val="visible"/>
                                      </p:to>
                                    </p:set>
                                    <p:animEffect transition="in" filter="wipe(left)">
                                      <p:cBhvr>
                                        <p:cTn id="11" dur="500"/>
                                        <p:tgtEl>
                                          <p:spTgt spid="29289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2885"/>
                                        </p:tgtEl>
                                        <p:attrNameLst>
                                          <p:attrName>style.visibility</p:attrName>
                                        </p:attrNameLst>
                                      </p:cBhvr>
                                      <p:to>
                                        <p:strVal val="visible"/>
                                      </p:to>
                                    </p:set>
                                    <p:animEffect transition="in" filter="wipe(left)">
                                      <p:cBhvr>
                                        <p:cTn id="16" dur="500"/>
                                        <p:tgtEl>
                                          <p:spTgt spid="292885"/>
                                        </p:tgtEl>
                                      </p:cBhvr>
                                    </p:animEffect>
                                  </p:childTnLst>
                                </p:cTn>
                              </p:par>
                            </p:childTnLst>
                          </p:cTn>
                        </p:par>
                        <p:par>
                          <p:cTn id="17" fill="hold" nodeType="afterGroup">
                            <p:stCondLst>
                              <p:cond delay="500"/>
                            </p:stCondLst>
                            <p:childTnLst>
                              <p:par>
                                <p:cTn id="18" presetID="4" presetClass="entr" presetSubtype="32" fill="hold" nodeType="afterEffect">
                                  <p:stCondLst>
                                    <p:cond delay="0"/>
                                  </p:stCondLst>
                                  <p:childTnLst>
                                    <p:set>
                                      <p:cBhvr>
                                        <p:cTn id="19" dur="1" fill="hold">
                                          <p:stCondLst>
                                            <p:cond delay="0"/>
                                          </p:stCondLst>
                                        </p:cTn>
                                        <p:tgtEl>
                                          <p:spTgt spid="292881"/>
                                        </p:tgtEl>
                                        <p:attrNameLst>
                                          <p:attrName>style.visibility</p:attrName>
                                        </p:attrNameLst>
                                      </p:cBhvr>
                                      <p:to>
                                        <p:strVal val="visible"/>
                                      </p:to>
                                    </p:set>
                                    <p:animEffect transition="in" filter="box(out)">
                                      <p:cBhvr>
                                        <p:cTn id="20" dur="500"/>
                                        <p:tgtEl>
                                          <p:spTgt spid="292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8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898525" y="7018338"/>
            <a:ext cx="8229600" cy="296862"/>
          </a:xfrm>
        </p:spPr>
        <p:txBody>
          <a:bodyPr/>
          <a:lstStyle/>
          <a:p>
            <a:pPr algn="r"/>
            <a:r>
              <a:rPr lang="en-US" sz="1200"/>
              <a:t>Example 5-2a</a:t>
            </a:r>
          </a:p>
        </p:txBody>
      </p:sp>
      <p:sp>
        <p:nvSpPr>
          <p:cNvPr id="29389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93892"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3893"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3894"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3895" name="Picture 7" descr="exampl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293896"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3900" name="Picture 12"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293906" name="Picture 18"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293907" name="Picture 19" descr="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293916" name="Group 28"/>
          <p:cNvGrpSpPr>
            <a:grpSpLocks/>
          </p:cNvGrpSpPr>
          <p:nvPr/>
        </p:nvGrpSpPr>
        <p:grpSpPr bwMode="auto">
          <a:xfrm>
            <a:off x="615950" y="1212850"/>
            <a:ext cx="4652963" cy="1677988"/>
            <a:chOff x="388" y="764"/>
            <a:chExt cx="2931" cy="1057"/>
          </a:xfrm>
        </p:grpSpPr>
        <p:sp>
          <p:nvSpPr>
            <p:cNvPr id="293909" name="Rectangle 21"/>
            <p:cNvSpPr>
              <a:spLocks noChangeArrowheads="1"/>
            </p:cNvSpPr>
            <p:nvPr/>
          </p:nvSpPr>
          <p:spPr bwMode="auto">
            <a:xfrm>
              <a:off x="388" y="764"/>
              <a:ext cx="2931"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FFEB55"/>
                  </a:solidFill>
                </a:rPr>
                <a:t>Solve the system of equations.</a:t>
              </a:r>
            </a:p>
          </p:txBody>
        </p:sp>
        <p:pic>
          <p:nvPicPr>
            <p:cNvPr id="293913" name="Picture 25" descr="03-05-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461" y="1086"/>
              <a:ext cx="1302" cy="222"/>
            </a:xfrm>
            <a:prstGeom prst="rect">
              <a:avLst/>
            </a:prstGeom>
            <a:noFill/>
            <a:extLst>
              <a:ext uri="{909E8E84-426E-40DD-AFC4-6F175D3DCCD1}">
                <a14:hiddenFill xmlns:a14="http://schemas.microsoft.com/office/drawing/2010/main">
                  <a:solidFill>
                    <a:srgbClr val="FFFFFF"/>
                  </a:solidFill>
                </a14:hiddenFill>
              </a:ext>
            </a:extLst>
          </p:spPr>
        </p:pic>
        <p:pic>
          <p:nvPicPr>
            <p:cNvPr id="293914" name="Picture 26" descr="03-05-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61" y="1342"/>
              <a:ext cx="1326" cy="222"/>
            </a:xfrm>
            <a:prstGeom prst="rect">
              <a:avLst/>
            </a:prstGeom>
            <a:noFill/>
            <a:extLst>
              <a:ext uri="{909E8E84-426E-40DD-AFC4-6F175D3DCCD1}">
                <a14:hiddenFill xmlns:a14="http://schemas.microsoft.com/office/drawing/2010/main">
                  <a:solidFill>
                    <a:srgbClr val="FFFFFF"/>
                  </a:solidFill>
                </a14:hiddenFill>
              </a:ext>
            </a:extLst>
          </p:spPr>
        </p:pic>
        <p:pic>
          <p:nvPicPr>
            <p:cNvPr id="293915" name="Picture 27" descr="03-05-3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61" y="1599"/>
              <a:ext cx="1503" cy="222"/>
            </a:xfrm>
            <a:prstGeom prst="rect">
              <a:avLst/>
            </a:prstGeom>
            <a:noFill/>
            <a:extLst>
              <a:ext uri="{909E8E84-426E-40DD-AFC4-6F175D3DCCD1}">
                <a14:hiddenFill xmlns:a14="http://schemas.microsoft.com/office/drawing/2010/main">
                  <a:solidFill>
                    <a:srgbClr val="FFFFFF"/>
                  </a:solidFill>
                </a14:hiddenFill>
              </a:ext>
            </a:extLst>
          </p:spPr>
        </p:pic>
      </p:grpSp>
      <p:sp>
        <p:nvSpPr>
          <p:cNvPr id="293917" name="Rectangle 29"/>
          <p:cNvSpPr>
            <a:spLocks noChangeArrowheads="1"/>
          </p:cNvSpPr>
          <p:nvPr/>
        </p:nvSpPr>
        <p:spPr bwMode="auto">
          <a:xfrm>
            <a:off x="615950" y="2962275"/>
            <a:ext cx="5849938"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Eliminate </a:t>
            </a:r>
            <a:r>
              <a:rPr lang="en-US" sz="2800" i="1">
                <a:latin typeface="Times New Roman" pitchFamily="18" charset="0"/>
              </a:rPr>
              <a:t>y</a:t>
            </a:r>
            <a:r>
              <a:rPr lang="en-US"/>
              <a:t> in the first and third equations.</a:t>
            </a:r>
          </a:p>
        </p:txBody>
      </p:sp>
      <p:grpSp>
        <p:nvGrpSpPr>
          <p:cNvPr id="293930" name="Group 42"/>
          <p:cNvGrpSpPr>
            <a:grpSpLocks/>
          </p:cNvGrpSpPr>
          <p:nvPr/>
        </p:nvGrpSpPr>
        <p:grpSpPr bwMode="auto">
          <a:xfrm>
            <a:off x="1270000" y="3736975"/>
            <a:ext cx="3494088" cy="1016000"/>
            <a:chOff x="800" y="2354"/>
            <a:chExt cx="2201" cy="640"/>
          </a:xfrm>
        </p:grpSpPr>
        <p:sp>
          <p:nvSpPr>
            <p:cNvPr id="293919" name="AutoShape 31"/>
            <p:cNvSpPr>
              <a:spLocks noChangeArrowheads="1"/>
            </p:cNvSpPr>
            <p:nvPr/>
          </p:nvSpPr>
          <p:spPr bwMode="invGray">
            <a:xfrm>
              <a:off x="800" y="2728"/>
              <a:ext cx="1210" cy="266"/>
            </a:xfrm>
            <a:prstGeom prst="roundRect">
              <a:avLst>
                <a:gd name="adj" fmla="val 16667"/>
              </a:avLst>
            </a:prstGeom>
            <a:solidFill>
              <a:schemeClr val="accent1">
                <a:alpha val="50000"/>
              </a:schemeClr>
            </a:solidFill>
            <a:ln w="25400" algn="ctr">
              <a:solidFill>
                <a:srgbClr val="FFEB55"/>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93920" name="Rectangle 32"/>
            <p:cNvSpPr>
              <a:spLocks noChangeArrowheads="1"/>
            </p:cNvSpPr>
            <p:nvPr/>
          </p:nvSpPr>
          <p:spPr bwMode="invGray">
            <a:xfrm>
              <a:off x="835" y="2752"/>
              <a:ext cx="1127"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sz="2000" b="1"/>
                <a:t>Multiply by 3.</a:t>
              </a:r>
            </a:p>
          </p:txBody>
        </p:sp>
        <p:cxnSp>
          <p:nvCxnSpPr>
            <p:cNvPr id="293921" name="AutoShape 33"/>
            <p:cNvCxnSpPr>
              <a:cxnSpLocks noChangeShapeType="1"/>
              <a:stCxn id="293919" idx="3"/>
            </p:cNvCxnSpPr>
            <p:nvPr/>
          </p:nvCxnSpPr>
          <p:spPr bwMode="invGray">
            <a:xfrm flipV="1">
              <a:off x="2018" y="2354"/>
              <a:ext cx="983" cy="507"/>
            </a:xfrm>
            <a:prstGeom prst="straightConnector1">
              <a:avLst/>
            </a:prstGeom>
            <a:noFill/>
            <a:ln w="25400">
              <a:solidFill>
                <a:srgbClr val="FFEB5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293934" name="Group 46"/>
          <p:cNvGrpSpPr>
            <a:grpSpLocks/>
          </p:cNvGrpSpPr>
          <p:nvPr/>
        </p:nvGrpSpPr>
        <p:grpSpPr bwMode="auto">
          <a:xfrm>
            <a:off x="731838" y="3467100"/>
            <a:ext cx="6769100" cy="352425"/>
            <a:chOff x="461" y="2184"/>
            <a:chExt cx="4264" cy="222"/>
          </a:xfrm>
        </p:grpSpPr>
        <p:pic>
          <p:nvPicPr>
            <p:cNvPr id="293923" name="Picture 35" descr="03-05-3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61" y="2184"/>
              <a:ext cx="1302" cy="222"/>
            </a:xfrm>
            <a:prstGeom prst="rect">
              <a:avLst/>
            </a:prstGeom>
            <a:noFill/>
            <a:extLst>
              <a:ext uri="{909E8E84-426E-40DD-AFC4-6F175D3DCCD1}">
                <a14:hiddenFill xmlns:a14="http://schemas.microsoft.com/office/drawing/2010/main">
                  <a:solidFill>
                    <a:srgbClr val="FFFFFF"/>
                  </a:solidFill>
                </a14:hiddenFill>
              </a:ext>
            </a:extLst>
          </p:spPr>
        </p:pic>
        <p:pic>
          <p:nvPicPr>
            <p:cNvPr id="293925" name="Picture 37" descr="03-05-3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3222" y="2184"/>
              <a:ext cx="1503" cy="2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93939" name="Group 51"/>
          <p:cNvGrpSpPr>
            <a:grpSpLocks/>
          </p:cNvGrpSpPr>
          <p:nvPr/>
        </p:nvGrpSpPr>
        <p:grpSpPr bwMode="auto">
          <a:xfrm>
            <a:off x="731838" y="3914775"/>
            <a:ext cx="6835775" cy="366713"/>
            <a:chOff x="461" y="2466"/>
            <a:chExt cx="4306" cy="231"/>
          </a:xfrm>
        </p:grpSpPr>
        <p:pic>
          <p:nvPicPr>
            <p:cNvPr id="293924" name="Picture 36" descr="03-05-3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461" y="2475"/>
              <a:ext cx="1503" cy="222"/>
            </a:xfrm>
            <a:prstGeom prst="rect">
              <a:avLst/>
            </a:prstGeom>
            <a:noFill/>
            <a:extLst>
              <a:ext uri="{909E8E84-426E-40DD-AFC4-6F175D3DCCD1}">
                <a14:hiddenFill xmlns:a14="http://schemas.microsoft.com/office/drawing/2010/main">
                  <a:solidFill>
                    <a:srgbClr val="FFFFFF"/>
                  </a:solidFill>
                </a14:hiddenFill>
              </a:ext>
            </a:extLst>
          </p:spPr>
        </p:pic>
        <p:pic>
          <p:nvPicPr>
            <p:cNvPr id="293926" name="Picture 38" descr="03-05-3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2938" y="2466"/>
              <a:ext cx="1787" cy="228"/>
            </a:xfrm>
            <a:prstGeom prst="rect">
              <a:avLst/>
            </a:prstGeom>
            <a:noFill/>
            <a:extLst>
              <a:ext uri="{909E8E84-426E-40DD-AFC4-6F175D3DCCD1}">
                <a14:hiddenFill xmlns:a14="http://schemas.microsoft.com/office/drawing/2010/main">
                  <a:solidFill>
                    <a:srgbClr val="FFFFFF"/>
                  </a:solidFill>
                </a14:hiddenFill>
              </a:ext>
            </a:extLst>
          </p:spPr>
        </p:pic>
        <p:sp>
          <p:nvSpPr>
            <p:cNvPr id="293929" name="Line 41"/>
            <p:cNvSpPr>
              <a:spLocks noChangeShapeType="1"/>
            </p:cNvSpPr>
            <p:nvPr/>
          </p:nvSpPr>
          <p:spPr bwMode="auto">
            <a:xfrm>
              <a:off x="2928" y="2683"/>
              <a:ext cx="183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pic>
        <p:nvPicPr>
          <p:cNvPr id="293936" name="Picture 48" descr="stop sign 4"/>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invGray">
          <a:xfrm>
            <a:off x="7337425"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grpSp>
        <p:nvGrpSpPr>
          <p:cNvPr id="293938" name="Group 50"/>
          <p:cNvGrpSpPr>
            <a:grpSpLocks/>
          </p:cNvGrpSpPr>
          <p:nvPr/>
        </p:nvGrpSpPr>
        <p:grpSpPr bwMode="auto">
          <a:xfrm>
            <a:off x="6684963" y="4351338"/>
            <a:ext cx="857250" cy="276225"/>
            <a:chOff x="4211" y="2741"/>
            <a:chExt cx="540" cy="174"/>
          </a:xfrm>
        </p:grpSpPr>
        <p:pic>
          <p:nvPicPr>
            <p:cNvPr id="293927" name="Picture 39" descr="03-05-36"/>
            <p:cNvPicPr>
              <a:picLocks noChangeAspect="1" noChangeArrowheads="1"/>
            </p:cNvPicPr>
            <p:nvPr/>
          </p:nvPicPr>
          <p:blipFill>
            <a:blip r:embed="rId19">
              <a:extLst>
                <a:ext uri="{28A0092B-C50C-407E-A947-70E740481C1C}">
                  <a14:useLocalDpi xmlns:a14="http://schemas.microsoft.com/office/drawing/2010/main" val="0"/>
                </a:ext>
              </a:extLst>
            </a:blip>
            <a:srcRect r="29279" b="2873"/>
            <a:stretch>
              <a:fillRect/>
            </a:stretch>
          </p:blipFill>
          <p:spPr bwMode="invGray">
            <a:xfrm>
              <a:off x="4211" y="2741"/>
              <a:ext cx="314" cy="169"/>
            </a:xfrm>
            <a:prstGeom prst="rect">
              <a:avLst/>
            </a:prstGeom>
            <a:noFill/>
            <a:extLst>
              <a:ext uri="{909E8E84-426E-40DD-AFC4-6F175D3DCCD1}">
                <a14:hiddenFill xmlns:a14="http://schemas.microsoft.com/office/drawing/2010/main">
                  <a:solidFill>
                    <a:srgbClr val="FFFFFF"/>
                  </a:solidFill>
                </a14:hiddenFill>
              </a:ext>
            </a:extLst>
          </p:spPr>
        </p:pic>
        <p:pic>
          <p:nvPicPr>
            <p:cNvPr id="293937" name="Picture 49" descr="03-05-36"/>
            <p:cNvPicPr>
              <a:picLocks noChangeAspect="1" noChangeArrowheads="1"/>
            </p:cNvPicPr>
            <p:nvPr/>
          </p:nvPicPr>
          <p:blipFill>
            <a:blip r:embed="rId19">
              <a:extLst>
                <a:ext uri="{28A0092B-C50C-407E-A947-70E740481C1C}">
                  <a14:useLocalDpi xmlns:a14="http://schemas.microsoft.com/office/drawing/2010/main" val="0"/>
                </a:ext>
              </a:extLst>
            </a:blip>
            <a:srcRect l="70946"/>
            <a:stretch>
              <a:fillRect/>
            </a:stretch>
          </p:blipFill>
          <p:spPr bwMode="invGray">
            <a:xfrm>
              <a:off x="4622" y="2741"/>
              <a:ext cx="129" cy="17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74717118"/>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293895"/>
                                        </p:tgtEl>
                                        <p:attrNameLst>
                                          <p:attrName>style.visibility</p:attrName>
                                        </p:attrNameLst>
                                      </p:cBhvr>
                                      <p:to>
                                        <p:strVal val="visible"/>
                                      </p:to>
                                    </p:set>
                                    <p:animEffect transition="in" filter="barn(outVertical)">
                                      <p:cBhvr>
                                        <p:cTn id="7" dur="500"/>
                                        <p:tgtEl>
                                          <p:spTgt spid="293895"/>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293916"/>
                                        </p:tgtEl>
                                        <p:attrNameLst>
                                          <p:attrName>style.visibility</p:attrName>
                                        </p:attrNameLst>
                                      </p:cBhvr>
                                      <p:to>
                                        <p:strVal val="visible"/>
                                      </p:to>
                                    </p:set>
                                    <p:animEffect transition="in" filter="wipe(left)">
                                      <p:cBhvr>
                                        <p:cTn id="11" dur="500"/>
                                        <p:tgtEl>
                                          <p:spTgt spid="29391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93917"/>
                                        </p:tgtEl>
                                        <p:attrNameLst>
                                          <p:attrName>style.visibility</p:attrName>
                                        </p:attrNameLst>
                                      </p:cBhvr>
                                      <p:to>
                                        <p:strVal val="visible"/>
                                      </p:to>
                                    </p:set>
                                    <p:animEffect transition="in" filter="wipe(left)">
                                      <p:cBhvr>
                                        <p:cTn id="16" dur="500"/>
                                        <p:tgtEl>
                                          <p:spTgt spid="29391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293934"/>
                                        </p:tgtEl>
                                        <p:attrNameLst>
                                          <p:attrName>style.visibility</p:attrName>
                                        </p:attrNameLst>
                                      </p:cBhvr>
                                      <p:to>
                                        <p:strVal val="visible"/>
                                      </p:to>
                                    </p:set>
                                    <p:animEffect transition="in" filter="wipe(left)">
                                      <p:cBhvr>
                                        <p:cTn id="21" dur="500"/>
                                        <p:tgtEl>
                                          <p:spTgt spid="293934"/>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293930"/>
                                        </p:tgtEl>
                                        <p:attrNameLst>
                                          <p:attrName>style.visibility</p:attrName>
                                        </p:attrNameLst>
                                      </p:cBhvr>
                                      <p:to>
                                        <p:strVal val="visible"/>
                                      </p:to>
                                    </p:set>
                                    <p:animEffect transition="in" filter="wipe(left)">
                                      <p:cBhvr>
                                        <p:cTn id="25" dur="500"/>
                                        <p:tgtEl>
                                          <p:spTgt spid="2939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293939"/>
                                        </p:tgtEl>
                                        <p:attrNameLst>
                                          <p:attrName>style.visibility</p:attrName>
                                        </p:attrNameLst>
                                      </p:cBhvr>
                                      <p:to>
                                        <p:strVal val="visible"/>
                                      </p:to>
                                    </p:set>
                                    <p:animEffect transition="in" filter="wipe(left)">
                                      <p:cBhvr>
                                        <p:cTn id="30" dur="500"/>
                                        <p:tgtEl>
                                          <p:spTgt spid="29393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293938"/>
                                        </p:tgtEl>
                                        <p:attrNameLst>
                                          <p:attrName>style.visibility</p:attrName>
                                        </p:attrNameLst>
                                      </p:cBhvr>
                                      <p:to>
                                        <p:strVal val="visible"/>
                                      </p:to>
                                    </p:set>
                                    <p:animEffect transition="in" filter="wipe(left)">
                                      <p:cBhvr>
                                        <p:cTn id="35" dur="500"/>
                                        <p:tgtEl>
                                          <p:spTgt spid="293938"/>
                                        </p:tgtEl>
                                      </p:cBhvr>
                                    </p:animEffect>
                                  </p:childTnLst>
                                </p:cTn>
                              </p:par>
                            </p:childTnLst>
                          </p:cTn>
                        </p:par>
                        <p:par>
                          <p:cTn id="36" fill="hold" nodeType="afterGroup">
                            <p:stCondLst>
                              <p:cond delay="500"/>
                            </p:stCondLst>
                            <p:childTnLst>
                              <p:par>
                                <p:cTn id="37" presetID="4" presetClass="entr" presetSubtype="32" fill="hold" nodeType="afterEffect">
                                  <p:stCondLst>
                                    <p:cond delay="0"/>
                                  </p:stCondLst>
                                  <p:childTnLst>
                                    <p:set>
                                      <p:cBhvr>
                                        <p:cTn id="38" dur="1" fill="hold">
                                          <p:stCondLst>
                                            <p:cond delay="0"/>
                                          </p:stCondLst>
                                        </p:cTn>
                                        <p:tgtEl>
                                          <p:spTgt spid="293936"/>
                                        </p:tgtEl>
                                        <p:attrNameLst>
                                          <p:attrName>style.visibility</p:attrName>
                                        </p:attrNameLst>
                                      </p:cBhvr>
                                      <p:to>
                                        <p:strVal val="visible"/>
                                      </p:to>
                                    </p:set>
                                    <p:animEffect transition="in" filter="box(out)">
                                      <p:cBhvr>
                                        <p:cTn id="39" dur="500"/>
                                        <p:tgtEl>
                                          <p:spTgt spid="293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91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693738" y="7000875"/>
            <a:ext cx="8229600" cy="296863"/>
          </a:xfrm>
        </p:spPr>
        <p:txBody>
          <a:bodyPr/>
          <a:lstStyle/>
          <a:p>
            <a:pPr algn="r"/>
            <a:r>
              <a:rPr lang="en-US" sz="1200"/>
              <a:t>Example 5-2a</a:t>
            </a:r>
          </a:p>
        </p:txBody>
      </p:sp>
      <p:sp>
        <p:nvSpPr>
          <p:cNvPr id="39219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92196"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2197"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2198"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2199" name="Picture 7" descr="exampl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92200"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2201" name="Picture 9"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92202" name="Picture 10" descr="stop sign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392203" name="Picture 11" descr="check">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92204" name="Picture 12" descr="3-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392211" name="Group 19"/>
          <p:cNvGrpSpPr>
            <a:grpSpLocks/>
          </p:cNvGrpSpPr>
          <p:nvPr/>
        </p:nvGrpSpPr>
        <p:grpSpPr bwMode="auto">
          <a:xfrm>
            <a:off x="831850" y="2660650"/>
            <a:ext cx="3494088" cy="1016000"/>
            <a:chOff x="800" y="2354"/>
            <a:chExt cx="2201" cy="640"/>
          </a:xfrm>
        </p:grpSpPr>
        <p:sp>
          <p:nvSpPr>
            <p:cNvPr id="392212" name="AutoShape 20"/>
            <p:cNvSpPr>
              <a:spLocks noChangeArrowheads="1"/>
            </p:cNvSpPr>
            <p:nvPr/>
          </p:nvSpPr>
          <p:spPr bwMode="invGray">
            <a:xfrm>
              <a:off x="800" y="2728"/>
              <a:ext cx="1210" cy="266"/>
            </a:xfrm>
            <a:prstGeom prst="roundRect">
              <a:avLst>
                <a:gd name="adj" fmla="val 16667"/>
              </a:avLst>
            </a:prstGeom>
            <a:solidFill>
              <a:schemeClr val="accent1">
                <a:alpha val="50000"/>
              </a:schemeClr>
            </a:solidFill>
            <a:ln w="25400" algn="ctr">
              <a:solidFill>
                <a:srgbClr val="FFEB55"/>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92213" name="Rectangle 21"/>
            <p:cNvSpPr>
              <a:spLocks noChangeArrowheads="1"/>
            </p:cNvSpPr>
            <p:nvPr/>
          </p:nvSpPr>
          <p:spPr bwMode="invGray">
            <a:xfrm>
              <a:off x="835" y="2752"/>
              <a:ext cx="1127"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sz="2000" b="1"/>
                <a:t>Multiply by 6.</a:t>
              </a:r>
            </a:p>
          </p:txBody>
        </p:sp>
        <p:cxnSp>
          <p:nvCxnSpPr>
            <p:cNvPr id="392214" name="AutoShape 22"/>
            <p:cNvCxnSpPr>
              <a:cxnSpLocks noChangeShapeType="1"/>
              <a:stCxn id="392212" idx="3"/>
            </p:cNvCxnSpPr>
            <p:nvPr/>
          </p:nvCxnSpPr>
          <p:spPr bwMode="invGray">
            <a:xfrm flipV="1">
              <a:off x="2018" y="2354"/>
              <a:ext cx="983" cy="507"/>
            </a:xfrm>
            <a:prstGeom prst="straightConnector1">
              <a:avLst/>
            </a:prstGeom>
            <a:noFill/>
            <a:ln w="25400">
              <a:solidFill>
                <a:srgbClr val="FFEB5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392226" name="Group 34"/>
          <p:cNvGrpSpPr>
            <a:grpSpLocks/>
          </p:cNvGrpSpPr>
          <p:nvPr/>
        </p:nvGrpSpPr>
        <p:grpSpPr bwMode="auto">
          <a:xfrm>
            <a:off x="615950" y="1222375"/>
            <a:ext cx="7658100" cy="1077913"/>
            <a:chOff x="388" y="770"/>
            <a:chExt cx="4824" cy="679"/>
          </a:xfrm>
        </p:grpSpPr>
        <p:sp>
          <p:nvSpPr>
            <p:cNvPr id="392210" name="Rectangle 18"/>
            <p:cNvSpPr>
              <a:spLocks noChangeArrowheads="1"/>
            </p:cNvSpPr>
            <p:nvPr/>
          </p:nvSpPr>
          <p:spPr bwMode="auto">
            <a:xfrm>
              <a:off x="388" y="770"/>
              <a:ext cx="4824" cy="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tabLst>
                  <a:tab pos="2684463" algn="l"/>
                </a:tabLst>
              </a:pPr>
              <a:r>
                <a:rPr lang="en-US"/>
                <a:t>The equation 	is always true. This indicates that </a:t>
              </a:r>
              <a:br>
                <a:rPr lang="en-US"/>
              </a:br>
              <a:r>
                <a:rPr lang="en-US"/>
                <a:t>the first and third equations represent the same plane.  </a:t>
              </a:r>
              <a:br>
                <a:rPr lang="en-US"/>
              </a:br>
              <a:r>
                <a:rPr lang="en-US"/>
                <a:t>Check to see if this plane intersects the second plane.</a:t>
              </a:r>
            </a:p>
          </p:txBody>
        </p:sp>
        <p:pic>
          <p:nvPicPr>
            <p:cNvPr id="392225" name="Picture 33" descr="03-05-3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1640" y="810"/>
              <a:ext cx="444" cy="17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2246" name="Group 54"/>
          <p:cNvGrpSpPr>
            <a:grpSpLocks/>
          </p:cNvGrpSpPr>
          <p:nvPr/>
        </p:nvGrpSpPr>
        <p:grpSpPr bwMode="auto">
          <a:xfrm>
            <a:off x="731838" y="2354263"/>
            <a:ext cx="6789737" cy="366712"/>
            <a:chOff x="461" y="1483"/>
            <a:chExt cx="4277" cy="231"/>
          </a:xfrm>
        </p:grpSpPr>
        <p:pic>
          <p:nvPicPr>
            <p:cNvPr id="392227" name="Picture 35" descr="03-05-3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61" y="1483"/>
              <a:ext cx="1326" cy="222"/>
            </a:xfrm>
            <a:prstGeom prst="rect">
              <a:avLst/>
            </a:prstGeom>
            <a:noFill/>
            <a:extLst>
              <a:ext uri="{909E8E84-426E-40DD-AFC4-6F175D3DCCD1}">
                <a14:hiddenFill xmlns:a14="http://schemas.microsoft.com/office/drawing/2010/main">
                  <a:solidFill>
                    <a:srgbClr val="FFFFFF"/>
                  </a:solidFill>
                </a14:hiddenFill>
              </a:ext>
            </a:extLst>
          </p:spPr>
        </p:pic>
        <p:pic>
          <p:nvPicPr>
            <p:cNvPr id="392229" name="Picture 37" descr="03-05-4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2987" y="1492"/>
              <a:ext cx="1751" cy="22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2250" name="Group 58"/>
          <p:cNvGrpSpPr>
            <a:grpSpLocks/>
          </p:cNvGrpSpPr>
          <p:nvPr/>
        </p:nvGrpSpPr>
        <p:grpSpPr bwMode="auto">
          <a:xfrm>
            <a:off x="5592763" y="3781425"/>
            <a:ext cx="3105150" cy="800100"/>
            <a:chOff x="3523" y="2358"/>
            <a:chExt cx="1956" cy="504"/>
          </a:xfrm>
        </p:grpSpPr>
        <p:pic>
          <p:nvPicPr>
            <p:cNvPr id="392232" name="Picture 40" descr="03-05-4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3654" y="2358"/>
              <a:ext cx="978" cy="222"/>
            </a:xfrm>
            <a:prstGeom prst="rect">
              <a:avLst/>
            </a:prstGeom>
            <a:noFill/>
            <a:extLst>
              <a:ext uri="{909E8E84-426E-40DD-AFC4-6F175D3DCCD1}">
                <a14:hiddenFill xmlns:a14="http://schemas.microsoft.com/office/drawing/2010/main">
                  <a:solidFill>
                    <a:srgbClr val="FFFFFF"/>
                  </a:solidFill>
                </a14:hiddenFill>
              </a:ext>
            </a:extLst>
          </p:spPr>
        </p:pic>
        <p:sp>
          <p:nvSpPr>
            <p:cNvPr id="392233" name="Rectangle 41"/>
            <p:cNvSpPr>
              <a:spLocks noChangeArrowheads="1"/>
            </p:cNvSpPr>
            <p:nvPr/>
          </p:nvSpPr>
          <p:spPr bwMode="auto">
            <a:xfrm>
              <a:off x="3523" y="2562"/>
              <a:ext cx="1956" cy="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lang="en-US"/>
                <a:t>Divide by the GCF, </a:t>
              </a:r>
              <a:r>
                <a:rPr lang="en-US" sz="2800">
                  <a:latin typeface="Times New Roman" pitchFamily="18" charset="0"/>
                </a:rPr>
                <a:t>3</a:t>
              </a:r>
              <a:r>
                <a:rPr lang="en-US"/>
                <a:t>.</a:t>
              </a:r>
            </a:p>
          </p:txBody>
        </p:sp>
      </p:grpSp>
      <p:sp>
        <p:nvSpPr>
          <p:cNvPr id="392234" name="Rectangle 42"/>
          <p:cNvSpPr>
            <a:spLocks noChangeArrowheads="1"/>
          </p:cNvSpPr>
          <p:nvPr/>
        </p:nvSpPr>
        <p:spPr bwMode="auto">
          <a:xfrm>
            <a:off x="615950" y="5157788"/>
            <a:ext cx="6997700" cy="749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tabLst>
                <a:tab pos="1371600" algn="l"/>
              </a:tabLst>
            </a:pPr>
            <a:r>
              <a:rPr lang="en-US" b="1">
                <a:solidFill>
                  <a:srgbClr val="FFEB55"/>
                </a:solidFill>
              </a:rPr>
              <a:t>Answer:	</a:t>
            </a:r>
            <a:r>
              <a:rPr lang="en-US"/>
              <a:t>The planes intersect in a line. So, </a:t>
            </a:r>
            <a:br>
              <a:rPr lang="en-US"/>
            </a:br>
            <a:r>
              <a:rPr lang="en-US"/>
              <a:t>	there are an infinite number of solutions.</a:t>
            </a:r>
          </a:p>
        </p:txBody>
      </p:sp>
      <p:grpSp>
        <p:nvGrpSpPr>
          <p:cNvPr id="392247" name="Group 55"/>
          <p:cNvGrpSpPr>
            <a:grpSpLocks/>
          </p:cNvGrpSpPr>
          <p:nvPr/>
        </p:nvGrpSpPr>
        <p:grpSpPr bwMode="auto">
          <a:xfrm>
            <a:off x="731838" y="2798763"/>
            <a:ext cx="6759575" cy="385762"/>
            <a:chOff x="461" y="1763"/>
            <a:chExt cx="4258" cy="243"/>
          </a:xfrm>
        </p:grpSpPr>
        <p:pic>
          <p:nvPicPr>
            <p:cNvPr id="392228" name="Picture 36" descr="03-05-3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461" y="1773"/>
              <a:ext cx="1503" cy="222"/>
            </a:xfrm>
            <a:prstGeom prst="rect">
              <a:avLst/>
            </a:prstGeom>
            <a:noFill/>
            <a:extLst>
              <a:ext uri="{909E8E84-426E-40DD-AFC4-6F175D3DCCD1}">
                <a14:hiddenFill xmlns:a14="http://schemas.microsoft.com/office/drawing/2010/main">
                  <a:solidFill>
                    <a:srgbClr val="FFFFFF"/>
                  </a:solidFill>
                </a14:hiddenFill>
              </a:ext>
            </a:extLst>
          </p:spPr>
        </p:pic>
        <p:pic>
          <p:nvPicPr>
            <p:cNvPr id="392230" name="Picture 38" descr="03-05-41"/>
            <p:cNvPicPr>
              <a:picLocks noChangeAspect="1" noChangeArrowheads="1"/>
            </p:cNvPicPr>
            <p:nvPr/>
          </p:nvPicPr>
          <p:blipFill>
            <a:blip r:embed="rId18">
              <a:extLst>
                <a:ext uri="{28A0092B-C50C-407E-A947-70E740481C1C}">
                  <a14:useLocalDpi xmlns:a14="http://schemas.microsoft.com/office/drawing/2010/main" val="0"/>
                </a:ext>
              </a:extLst>
            </a:blip>
            <a:srcRect r="60324"/>
            <a:stretch>
              <a:fillRect/>
            </a:stretch>
          </p:blipFill>
          <p:spPr bwMode="invGray">
            <a:xfrm>
              <a:off x="2703" y="1763"/>
              <a:ext cx="709" cy="228"/>
            </a:xfrm>
            <a:prstGeom prst="rect">
              <a:avLst/>
            </a:prstGeom>
            <a:noFill/>
            <a:extLst>
              <a:ext uri="{909E8E84-426E-40DD-AFC4-6F175D3DCCD1}">
                <a14:hiddenFill xmlns:a14="http://schemas.microsoft.com/office/drawing/2010/main">
                  <a:solidFill>
                    <a:srgbClr val="FFFFFF"/>
                  </a:solidFill>
                </a14:hiddenFill>
              </a:ext>
            </a:extLst>
          </p:spPr>
        </p:pic>
        <p:sp>
          <p:nvSpPr>
            <p:cNvPr id="392238" name="Line 46"/>
            <p:cNvSpPr>
              <a:spLocks noChangeShapeType="1"/>
            </p:cNvSpPr>
            <p:nvPr/>
          </p:nvSpPr>
          <p:spPr bwMode="auto">
            <a:xfrm>
              <a:off x="2693" y="1991"/>
              <a:ext cx="2026"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pic>
          <p:nvPicPr>
            <p:cNvPr id="392244" name="Picture 52" descr="03-05-41"/>
            <p:cNvPicPr>
              <a:picLocks noChangeAspect="1" noChangeArrowheads="1"/>
            </p:cNvPicPr>
            <p:nvPr/>
          </p:nvPicPr>
          <p:blipFill>
            <a:blip r:embed="rId18">
              <a:extLst>
                <a:ext uri="{28A0092B-C50C-407E-A947-70E740481C1C}">
                  <a14:useLocalDpi xmlns:a14="http://schemas.microsoft.com/office/drawing/2010/main" val="0"/>
                </a:ext>
              </a:extLst>
            </a:blip>
            <a:srcRect l="39227" r="36374" b="4385"/>
            <a:stretch>
              <a:fillRect/>
            </a:stretch>
          </p:blipFill>
          <p:spPr bwMode="invGray">
            <a:xfrm>
              <a:off x="3504" y="1763"/>
              <a:ext cx="436" cy="218"/>
            </a:xfrm>
            <a:prstGeom prst="rect">
              <a:avLst/>
            </a:prstGeom>
            <a:noFill/>
            <a:extLst>
              <a:ext uri="{909E8E84-426E-40DD-AFC4-6F175D3DCCD1}">
                <a14:hiddenFill xmlns:a14="http://schemas.microsoft.com/office/drawing/2010/main">
                  <a:solidFill>
                    <a:srgbClr val="FFFFFF"/>
                  </a:solidFill>
                </a14:hiddenFill>
              </a:ext>
            </a:extLst>
          </p:spPr>
        </p:pic>
        <p:pic>
          <p:nvPicPr>
            <p:cNvPr id="392245" name="Picture 53" descr="03-05-41"/>
            <p:cNvPicPr>
              <a:picLocks noChangeAspect="1" noChangeArrowheads="1"/>
            </p:cNvPicPr>
            <p:nvPr/>
          </p:nvPicPr>
          <p:blipFill>
            <a:blip r:embed="rId18">
              <a:extLst>
                <a:ext uri="{28A0092B-C50C-407E-A947-70E740481C1C}">
                  <a14:useLocalDpi xmlns:a14="http://schemas.microsoft.com/office/drawing/2010/main" val="0"/>
                </a:ext>
              </a:extLst>
            </a:blip>
            <a:srcRect l="63626" b="-6140"/>
            <a:stretch>
              <a:fillRect/>
            </a:stretch>
          </p:blipFill>
          <p:spPr bwMode="invGray">
            <a:xfrm>
              <a:off x="4064" y="1764"/>
              <a:ext cx="650" cy="24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92249" name="Group 57"/>
          <p:cNvGrpSpPr>
            <a:grpSpLocks/>
          </p:cNvGrpSpPr>
          <p:nvPr/>
        </p:nvGrpSpPr>
        <p:grpSpPr bwMode="auto">
          <a:xfrm>
            <a:off x="5570538" y="3305175"/>
            <a:ext cx="1974850" cy="354013"/>
            <a:chOff x="3509" y="2058"/>
            <a:chExt cx="1244" cy="223"/>
          </a:xfrm>
        </p:grpSpPr>
        <p:pic>
          <p:nvPicPr>
            <p:cNvPr id="392231" name="Picture 39" descr="03-05-42"/>
            <p:cNvPicPr>
              <a:picLocks noChangeAspect="1" noChangeArrowheads="1"/>
            </p:cNvPicPr>
            <p:nvPr/>
          </p:nvPicPr>
          <p:blipFill>
            <a:blip r:embed="rId19">
              <a:extLst>
                <a:ext uri="{28A0092B-C50C-407E-A947-70E740481C1C}">
                  <a14:useLocalDpi xmlns:a14="http://schemas.microsoft.com/office/drawing/2010/main" val="0"/>
                </a:ext>
              </a:extLst>
            </a:blip>
            <a:srcRect l="34830"/>
            <a:stretch>
              <a:fillRect/>
            </a:stretch>
          </p:blipFill>
          <p:spPr bwMode="invGray">
            <a:xfrm>
              <a:off x="3969" y="2059"/>
              <a:ext cx="784" cy="222"/>
            </a:xfrm>
            <a:prstGeom prst="rect">
              <a:avLst/>
            </a:prstGeom>
            <a:noFill/>
            <a:extLst>
              <a:ext uri="{909E8E84-426E-40DD-AFC4-6F175D3DCCD1}">
                <a14:hiddenFill xmlns:a14="http://schemas.microsoft.com/office/drawing/2010/main">
                  <a:solidFill>
                    <a:srgbClr val="FFFFFF"/>
                  </a:solidFill>
                </a14:hiddenFill>
              </a:ext>
            </a:extLst>
          </p:spPr>
        </p:pic>
        <p:pic>
          <p:nvPicPr>
            <p:cNvPr id="392248" name="Picture 56" descr="03-05-42"/>
            <p:cNvPicPr>
              <a:picLocks noChangeAspect="1" noChangeArrowheads="1"/>
            </p:cNvPicPr>
            <p:nvPr/>
          </p:nvPicPr>
          <p:blipFill>
            <a:blip r:embed="rId19">
              <a:extLst>
                <a:ext uri="{28A0092B-C50C-407E-A947-70E740481C1C}">
                  <a14:useLocalDpi xmlns:a14="http://schemas.microsoft.com/office/drawing/2010/main" val="0"/>
                </a:ext>
              </a:extLst>
            </a:blip>
            <a:srcRect r="65752" b="1802"/>
            <a:stretch>
              <a:fillRect/>
            </a:stretch>
          </p:blipFill>
          <p:spPr bwMode="invGray">
            <a:xfrm>
              <a:off x="3509" y="2058"/>
              <a:ext cx="412" cy="21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07545225"/>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92226"/>
                                        </p:tgtEl>
                                        <p:attrNameLst>
                                          <p:attrName>style.visibility</p:attrName>
                                        </p:attrNameLst>
                                      </p:cBhvr>
                                      <p:to>
                                        <p:strVal val="visible"/>
                                      </p:to>
                                    </p:set>
                                    <p:animEffect transition="in" filter="wipe(left)">
                                      <p:cBhvr>
                                        <p:cTn id="7" dur="500"/>
                                        <p:tgtEl>
                                          <p:spTgt spid="39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92246"/>
                                        </p:tgtEl>
                                        <p:attrNameLst>
                                          <p:attrName>style.visibility</p:attrName>
                                        </p:attrNameLst>
                                      </p:cBhvr>
                                      <p:to>
                                        <p:strVal val="visible"/>
                                      </p:to>
                                    </p:set>
                                    <p:animEffect transition="in" filter="wipe(left)">
                                      <p:cBhvr>
                                        <p:cTn id="12" dur="500"/>
                                        <p:tgtEl>
                                          <p:spTgt spid="392246"/>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392211"/>
                                        </p:tgtEl>
                                        <p:attrNameLst>
                                          <p:attrName>style.visibility</p:attrName>
                                        </p:attrNameLst>
                                      </p:cBhvr>
                                      <p:to>
                                        <p:strVal val="visible"/>
                                      </p:to>
                                    </p:set>
                                    <p:animEffect transition="in" filter="wipe(left)">
                                      <p:cBhvr>
                                        <p:cTn id="16" dur="500"/>
                                        <p:tgtEl>
                                          <p:spTgt spid="3922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392247"/>
                                        </p:tgtEl>
                                        <p:attrNameLst>
                                          <p:attrName>style.visibility</p:attrName>
                                        </p:attrNameLst>
                                      </p:cBhvr>
                                      <p:to>
                                        <p:strVal val="visible"/>
                                      </p:to>
                                    </p:set>
                                    <p:animEffect transition="in" filter="wipe(left)">
                                      <p:cBhvr>
                                        <p:cTn id="21" dur="500"/>
                                        <p:tgtEl>
                                          <p:spTgt spid="39224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nodeType="clickEffect">
                                  <p:stCondLst>
                                    <p:cond delay="0"/>
                                  </p:stCondLst>
                                  <p:childTnLst>
                                    <p:set>
                                      <p:cBhvr>
                                        <p:cTn id="25" dur="1" fill="hold">
                                          <p:stCondLst>
                                            <p:cond delay="0"/>
                                          </p:stCondLst>
                                        </p:cTn>
                                        <p:tgtEl>
                                          <p:spTgt spid="392249"/>
                                        </p:tgtEl>
                                        <p:attrNameLst>
                                          <p:attrName>style.visibility</p:attrName>
                                        </p:attrNameLst>
                                      </p:cBhvr>
                                      <p:to>
                                        <p:strVal val="visible"/>
                                      </p:to>
                                    </p:set>
                                    <p:animEffect transition="in" filter="wipe(left)">
                                      <p:cBhvr>
                                        <p:cTn id="26" dur="500"/>
                                        <p:tgtEl>
                                          <p:spTgt spid="39224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392250"/>
                                        </p:tgtEl>
                                        <p:attrNameLst>
                                          <p:attrName>style.visibility</p:attrName>
                                        </p:attrNameLst>
                                      </p:cBhvr>
                                      <p:to>
                                        <p:strVal val="visible"/>
                                      </p:to>
                                    </p:set>
                                    <p:animEffect transition="in" filter="wipe(left)">
                                      <p:cBhvr>
                                        <p:cTn id="31" dur="500"/>
                                        <p:tgtEl>
                                          <p:spTgt spid="39225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92234"/>
                                        </p:tgtEl>
                                        <p:attrNameLst>
                                          <p:attrName>style.visibility</p:attrName>
                                        </p:attrNameLst>
                                      </p:cBhvr>
                                      <p:to>
                                        <p:strVal val="visible"/>
                                      </p:to>
                                    </p:set>
                                    <p:animEffect transition="in" filter="wipe(left)">
                                      <p:cBhvr>
                                        <p:cTn id="36" dur="500"/>
                                        <p:tgtEl>
                                          <p:spTgt spid="392234"/>
                                        </p:tgtEl>
                                      </p:cBhvr>
                                    </p:animEffect>
                                  </p:childTnLst>
                                </p:cTn>
                              </p:par>
                            </p:childTnLst>
                          </p:cTn>
                        </p:par>
                        <p:par>
                          <p:cTn id="37" fill="hold" nodeType="afterGroup">
                            <p:stCondLst>
                              <p:cond delay="500"/>
                            </p:stCondLst>
                            <p:childTnLst>
                              <p:par>
                                <p:cTn id="38" presetID="4" presetClass="entr" presetSubtype="32" fill="hold" nodeType="afterEffect">
                                  <p:stCondLst>
                                    <p:cond delay="0"/>
                                  </p:stCondLst>
                                  <p:childTnLst>
                                    <p:set>
                                      <p:cBhvr>
                                        <p:cTn id="39" dur="1" fill="hold">
                                          <p:stCondLst>
                                            <p:cond delay="0"/>
                                          </p:stCondLst>
                                        </p:cTn>
                                        <p:tgtEl>
                                          <p:spTgt spid="392202"/>
                                        </p:tgtEl>
                                        <p:attrNameLst>
                                          <p:attrName>style.visibility</p:attrName>
                                        </p:attrNameLst>
                                      </p:cBhvr>
                                      <p:to>
                                        <p:strVal val="visible"/>
                                      </p:to>
                                    </p:set>
                                    <p:animEffect transition="in" filter="box(out)">
                                      <p:cBhvr>
                                        <p:cTn id="40" dur="500"/>
                                        <p:tgtEl>
                                          <p:spTgt spid="392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234"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654</Words>
  <Application>Microsoft Office PowerPoint</Application>
  <PresentationFormat>On-screen Show (4:3)</PresentationFormat>
  <Paragraphs>94</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MathType 5.0 Equation</vt:lpstr>
      <vt:lpstr>PowerPoint Presentation</vt:lpstr>
      <vt:lpstr>Lesson 5 Contents</vt:lpstr>
      <vt:lpstr>Example 5-1a</vt:lpstr>
      <vt:lpstr>Example 5-1a</vt:lpstr>
      <vt:lpstr>Example 5-1a</vt:lpstr>
      <vt:lpstr>Example 5-1a</vt:lpstr>
      <vt:lpstr>Example 5-1b</vt:lpstr>
      <vt:lpstr>Example 5-2a</vt:lpstr>
      <vt:lpstr>Example 5-2a</vt:lpstr>
      <vt:lpstr>Example 5-2b</vt:lpstr>
      <vt:lpstr>Example 5-3a</vt:lpstr>
      <vt:lpstr>Example 5-3b</vt:lpstr>
      <vt:lpstr>Example 5-4a</vt:lpstr>
      <vt:lpstr>Example 5-4a</vt:lpstr>
      <vt:lpstr>Example 5-4a</vt:lpstr>
      <vt:lpstr>Example 5-4a</vt:lpstr>
      <vt:lpstr>Example 5-4a</vt:lpstr>
      <vt:lpstr>Example 5-4a</vt:lpstr>
      <vt:lpstr>Example 5-4b</vt:lpstr>
      <vt:lpstr>End of Lesson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cp:revision>
  <dcterms:created xsi:type="dcterms:W3CDTF">2013-11-12T22:49:11Z</dcterms:created>
  <dcterms:modified xsi:type="dcterms:W3CDTF">2013-11-12T22:49:31Z</dcterms:modified>
</cp:coreProperties>
</file>