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0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3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1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3257-A335-4DA9-B645-662202AE616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A79D-A209-4095-808E-6847FE18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16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1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slide" Target="slide3.xml"/><Relationship Id="rId12" Type="http://schemas.openxmlformats.org/officeDocument/2006/relationships/hyperlink" Target="fscstart%20/al2%20/3%20101" TargetMode="Externa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36.wmf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8.png"/><Relationship Id="rId9" Type="http://schemas.openxmlformats.org/officeDocument/2006/relationships/image" Target="../media/image21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4.jpeg"/><Relationship Id="rId7" Type="http://schemas.openxmlformats.org/officeDocument/2006/relationships/hyperlink" Target="fscstart%20/al2%20/3%20101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2%20/3%20101" TargetMode="External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56.png"/><Relationship Id="rId17" Type="http://schemas.openxmlformats.org/officeDocument/2006/relationships/image" Target="../media/image62.png"/><Relationship Id="rId2" Type="http://schemas.openxmlformats.org/officeDocument/2006/relationships/image" Target="../media/image5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" Target="slide3.xml"/><Relationship Id="rId15" Type="http://schemas.openxmlformats.org/officeDocument/2006/relationships/image" Target="../media/image60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66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56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56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67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70.png"/><Relationship Id="rId10" Type="http://schemas.openxmlformats.org/officeDocument/2006/relationships/image" Target="../media/image56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5" Type="http://schemas.openxmlformats.org/officeDocument/2006/relationships/image" Target="../media/image72.png"/><Relationship Id="rId10" Type="http://schemas.openxmlformats.org/officeDocument/2006/relationships/hyperlink" Target="fscstart%20/al2%20/3%20101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6.wmf"/><Relationship Id="rId1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5" Type="http://schemas.openxmlformats.org/officeDocument/2006/relationships/image" Target="../media/image74.png"/><Relationship Id="rId10" Type="http://schemas.openxmlformats.org/officeDocument/2006/relationships/hyperlink" Target="fscstart%20/al2%20/3%20101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6.wmf"/><Relationship Id="rId1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7.png"/><Relationship Id="rId1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2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5" Type="http://schemas.openxmlformats.org/officeDocument/2006/relationships/image" Target="../media/image79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3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6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8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2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91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5" Type="http://schemas.openxmlformats.org/officeDocument/2006/relationships/image" Target="../media/image94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6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8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0.jpeg"/><Relationship Id="rId7" Type="http://schemas.openxmlformats.org/officeDocument/2006/relationships/hyperlink" Target="fscstart%20/al2%20/3%20101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hyperlink" Target="fscstart%20/al2%20/3%20101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fscstart%20/al2%20/3%20101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7-2d</a:t>
            </a: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779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8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9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00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01" name="Picture 9" descr="stop sign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02" name="Picture 10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03" name="Picture 11" descr="4-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7814" name="Group 22"/>
          <p:cNvGrpSpPr>
            <a:grpSpLocks/>
          </p:cNvGrpSpPr>
          <p:nvPr/>
        </p:nvGrpSpPr>
        <p:grpSpPr bwMode="auto">
          <a:xfrm>
            <a:off x="619125" y="1270000"/>
            <a:ext cx="8118475" cy="1447800"/>
            <a:chOff x="390" y="800"/>
            <a:chExt cx="5114" cy="912"/>
          </a:xfrm>
        </p:grpSpPr>
        <p:pic>
          <p:nvPicPr>
            <p:cNvPr id="417813" name="Picture 21" descr="Eqn20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42" y="1097"/>
              <a:ext cx="1123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7804" name="Text Box 12"/>
            <p:cNvSpPr txBox="1">
              <a:spLocks noChangeArrowheads="1"/>
            </p:cNvSpPr>
            <p:nvPr/>
          </p:nvSpPr>
          <p:spPr bwMode="invGray">
            <a:xfrm>
              <a:off x="390" y="800"/>
              <a:ext cx="51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Find the inverse of the matrix, if it exists.</a:t>
              </a:r>
            </a:p>
          </p:txBody>
        </p:sp>
      </p:grpSp>
      <p:sp>
        <p:nvSpPr>
          <p:cNvPr id="417807" name="Text Box 15"/>
          <p:cNvSpPr txBox="1">
            <a:spLocks noChangeArrowheads="1"/>
          </p:cNvSpPr>
          <p:nvPr/>
        </p:nvSpPr>
        <p:spPr bwMode="auto">
          <a:xfrm>
            <a:off x="619125" y="3052763"/>
            <a:ext cx="75771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Find the value of the determinant.</a:t>
            </a:r>
          </a:p>
        </p:txBody>
      </p:sp>
      <p:sp>
        <p:nvSpPr>
          <p:cNvPr id="417808" name="Text Box 16"/>
          <p:cNvSpPr txBox="1">
            <a:spLocks noChangeArrowheads="1"/>
          </p:cNvSpPr>
          <p:nvPr/>
        </p:nvSpPr>
        <p:spPr bwMode="auto">
          <a:xfrm>
            <a:off x="625475" y="5121275"/>
            <a:ext cx="72501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14450" indent="-13144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Answer:</a:t>
            </a:r>
            <a:r>
              <a:rPr lang="en-US"/>
              <a:t>	Since the determinant equals </a:t>
            </a:r>
            <a:r>
              <a:rPr lang="en-US" sz="2800">
                <a:latin typeface="Times New Roman" pitchFamily="18" charset="0"/>
              </a:rPr>
              <a:t>0</a:t>
            </a:r>
            <a:r>
              <a:rPr lang="en-US"/>
              <a:t>, </a:t>
            </a:r>
            <a:r>
              <a:rPr lang="en-US" sz="2800" i="1">
                <a:latin typeface="Times New Roman" pitchFamily="18" charset="0"/>
              </a:rPr>
              <a:t>T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800" baseline="30000"/>
              <a:t>–1</a:t>
            </a:r>
            <a:r>
              <a:rPr lang="en-US"/>
              <a:t> does not exist.</a:t>
            </a:r>
          </a:p>
        </p:txBody>
      </p:sp>
      <p:pic>
        <p:nvPicPr>
          <p:cNvPr id="417810" name="Picture 18" descr="example 2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12" name="Picture 20" descr="Eqn206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0725" y="3808413"/>
            <a:ext cx="3290888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108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7" grpId="0" autoUpdateAnimBg="0"/>
      <p:bldP spid="41780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615" name="Group 31"/>
          <p:cNvGrpSpPr>
            <a:grpSpLocks/>
          </p:cNvGrpSpPr>
          <p:nvPr/>
        </p:nvGrpSpPr>
        <p:grpSpPr bwMode="auto">
          <a:xfrm>
            <a:off x="619125" y="1270000"/>
            <a:ext cx="8118475" cy="3452813"/>
            <a:chOff x="390" y="800"/>
            <a:chExt cx="5114" cy="2175"/>
          </a:xfrm>
        </p:grpSpPr>
        <p:sp>
          <p:nvSpPr>
            <p:cNvPr id="323607" name="Text Box 23"/>
            <p:cNvSpPr txBox="1">
              <a:spLocks noChangeArrowheads="1"/>
            </p:cNvSpPr>
            <p:nvPr/>
          </p:nvSpPr>
          <p:spPr bwMode="invGray">
            <a:xfrm>
              <a:off x="390" y="800"/>
              <a:ext cx="51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Find the inverse of each matrix, if it exists.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a.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b.</a:t>
              </a:r>
            </a:p>
          </p:txBody>
        </p:sp>
        <p:pic>
          <p:nvPicPr>
            <p:cNvPr id="323608" name="Picture 24" descr="Eqn2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693" y="1259"/>
              <a:ext cx="1002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609" name="Picture 25" descr="Eqn2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693" y="2360"/>
              <a:ext cx="1140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7-2e</a:t>
            </a: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358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8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90" name="Picture 6" descr="home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91" name="Picture 7" descr="your tur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3592" name="Object 8"/>
          <p:cNvGraphicFramePr>
            <a:graphicFrameLocks noChangeAspect="1"/>
          </p:cNvGraphicFramePr>
          <p:nvPr/>
        </p:nvGraphicFramePr>
        <p:xfrm>
          <a:off x="0" y="0"/>
          <a:ext cx="914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0" imgW="914400" imgH="596880" progId="Equation.DSMT4">
                  <p:embed/>
                </p:oleObj>
              </mc:Choice>
              <mc:Fallback>
                <p:oleObj name="Equation" r:id="rId10" imgW="91440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3593" name="Picture 9" descr="help">
            <a:hlinkClick r:id="rId12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97" name="Picture 13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02" name="Picture 18" descr="stop sign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03" name="Picture 1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04" name="Picture 20" descr="4-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611" name="Text Box 27"/>
          <p:cNvSpPr txBox="1">
            <a:spLocks noChangeArrowheads="1"/>
          </p:cNvSpPr>
          <p:nvPr/>
        </p:nvSpPr>
        <p:spPr bwMode="auto">
          <a:xfrm>
            <a:off x="625475" y="3084513"/>
            <a:ext cx="72501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EB55"/>
                </a:solidFill>
              </a:rPr>
              <a:t>Answer: </a:t>
            </a:r>
            <a:r>
              <a:rPr lang="en-US"/>
              <a:t>No inverse exists.</a:t>
            </a:r>
            <a:endParaRPr lang="en-US">
              <a:sym typeface="Symbol" pitchFamily="18" charset="2"/>
            </a:endParaRPr>
          </a:p>
        </p:txBody>
      </p:sp>
      <p:grpSp>
        <p:nvGrpSpPr>
          <p:cNvPr id="323614" name="Group 30"/>
          <p:cNvGrpSpPr>
            <a:grpSpLocks/>
          </p:cNvGrpSpPr>
          <p:nvPr/>
        </p:nvGrpSpPr>
        <p:grpSpPr bwMode="auto">
          <a:xfrm>
            <a:off x="625475" y="4740275"/>
            <a:ext cx="7250113" cy="1395413"/>
            <a:chOff x="394" y="2986"/>
            <a:chExt cx="4567" cy="879"/>
          </a:xfrm>
        </p:grpSpPr>
        <p:pic>
          <p:nvPicPr>
            <p:cNvPr id="323610" name="Picture 26" descr="Eqn21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291" y="2986"/>
              <a:ext cx="1347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3613" name="Text Box 29"/>
            <p:cNvSpPr txBox="1">
              <a:spLocks noChangeArrowheads="1"/>
            </p:cNvSpPr>
            <p:nvPr/>
          </p:nvSpPr>
          <p:spPr bwMode="invGray">
            <a:xfrm>
              <a:off x="394" y="3286"/>
              <a:ext cx="456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  <a:endParaRPr lang="en-US"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35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7-3a</a:t>
            </a: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461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4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6" name="Picture 8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20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26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27" name="Picture 19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28" name="Picture 20" descr="example 3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4943" name="Group 335"/>
          <p:cNvGrpSpPr>
            <a:grpSpLocks/>
          </p:cNvGrpSpPr>
          <p:nvPr/>
        </p:nvGrpSpPr>
        <p:grpSpPr bwMode="auto">
          <a:xfrm>
            <a:off x="619125" y="1270000"/>
            <a:ext cx="4683125" cy="2514600"/>
            <a:chOff x="390" y="800"/>
            <a:chExt cx="2950" cy="1584"/>
          </a:xfrm>
        </p:grpSpPr>
        <p:sp>
          <p:nvSpPr>
            <p:cNvPr id="324633" name="Text Box 25"/>
            <p:cNvSpPr txBox="1">
              <a:spLocks noChangeArrowheads="1"/>
            </p:cNvSpPr>
            <p:nvPr/>
          </p:nvSpPr>
          <p:spPr bwMode="invGray">
            <a:xfrm>
              <a:off x="390" y="800"/>
              <a:ext cx="29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Use the table to assign a number to each letter in the message ALWAYS_SMILE.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Then code the message with </a:t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the matrix </a:t>
              </a:r>
            </a:p>
          </p:txBody>
        </p:sp>
        <p:pic>
          <p:nvPicPr>
            <p:cNvPr id="324637" name="Picture 29" descr="Eqn2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459" y="1767"/>
              <a:ext cx="662" cy="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24878" name="Group 270"/>
          <p:cNvGraphicFramePr>
            <a:graphicFrameLocks noGrp="1"/>
          </p:cNvGraphicFramePr>
          <p:nvPr/>
        </p:nvGraphicFramePr>
        <p:xfrm>
          <a:off x="5532438" y="1277938"/>
          <a:ext cx="3084512" cy="3962400"/>
        </p:xfrm>
        <a:graphic>
          <a:graphicData uri="http://schemas.openxmlformats.org/drawingml/2006/table">
            <a:tbl>
              <a:tblPr/>
              <a:tblGrid>
                <a:gridCol w="1027112"/>
                <a:gridCol w="1030288"/>
                <a:gridCol w="1027112"/>
              </a:tblGrid>
              <a:tr h="274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	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4969" name="Group 361"/>
          <p:cNvGraphicFramePr>
            <a:graphicFrameLocks noGrp="1"/>
          </p:cNvGraphicFramePr>
          <p:nvPr/>
        </p:nvGraphicFramePr>
        <p:xfrm>
          <a:off x="615950" y="5403850"/>
          <a:ext cx="6232525" cy="792480"/>
        </p:xfrm>
        <a:graphic>
          <a:graphicData uri="http://schemas.openxmlformats.org/drawingml/2006/table">
            <a:tbl>
              <a:tblPr/>
              <a:tblGrid>
                <a:gridCol w="519113"/>
                <a:gridCol w="520700"/>
                <a:gridCol w="519112"/>
                <a:gridCol w="519113"/>
                <a:gridCol w="519112"/>
                <a:gridCol w="520700"/>
                <a:gridCol w="517525"/>
                <a:gridCol w="519113"/>
                <a:gridCol w="520700"/>
                <a:gridCol w="520700"/>
                <a:gridCol w="517525"/>
                <a:gridCol w="51911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4942" name="Text Box 334"/>
          <p:cNvSpPr txBox="1">
            <a:spLocks noChangeArrowheads="1"/>
          </p:cNvSpPr>
          <p:nvPr/>
        </p:nvSpPr>
        <p:spPr bwMode="auto">
          <a:xfrm>
            <a:off x="615950" y="4368800"/>
            <a:ext cx="44656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Convert the message to numbers using the table.</a:t>
            </a:r>
          </a:p>
        </p:txBody>
      </p:sp>
      <p:pic>
        <p:nvPicPr>
          <p:cNvPr id="324944" name="Picture 336" descr="stop sign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48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9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7-3b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189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4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5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6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7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8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9" name="Picture 11" descr="example 3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946" name="Text Box 58"/>
          <p:cNvSpPr txBox="1">
            <a:spLocks noChangeArrowheads="1"/>
          </p:cNvSpPr>
          <p:nvPr/>
        </p:nvSpPr>
        <p:spPr bwMode="auto">
          <a:xfrm>
            <a:off x="615950" y="1298575"/>
            <a:ext cx="79883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Write the message in matrix form. Then multiply the message matrix </a:t>
            </a:r>
            <a:r>
              <a:rPr lang="en-US" sz="2800" i="1">
                <a:latin typeface="Times New Roman" pitchFamily="18" charset="0"/>
              </a:rPr>
              <a:t>B</a:t>
            </a:r>
            <a:r>
              <a:rPr lang="en-US"/>
              <a:t> by the coding matrix </a:t>
            </a:r>
            <a:r>
              <a:rPr lang="en-US" sz="2800" i="1">
                <a:latin typeface="Times New Roman" pitchFamily="18" charset="0"/>
              </a:rPr>
              <a:t>A</a:t>
            </a:r>
            <a:r>
              <a:rPr lang="en-US"/>
              <a:t>.</a:t>
            </a:r>
          </a:p>
        </p:txBody>
      </p:sp>
      <p:grpSp>
        <p:nvGrpSpPr>
          <p:cNvPr id="422061" name="Group 173"/>
          <p:cNvGrpSpPr>
            <a:grpSpLocks/>
          </p:cNvGrpSpPr>
          <p:nvPr/>
        </p:nvGrpSpPr>
        <p:grpSpPr bwMode="auto">
          <a:xfrm>
            <a:off x="720725" y="2509838"/>
            <a:ext cx="7883525" cy="3108325"/>
            <a:chOff x="454" y="1581"/>
            <a:chExt cx="4966" cy="1958"/>
          </a:xfrm>
        </p:grpSpPr>
        <p:pic>
          <p:nvPicPr>
            <p:cNvPr id="422058" name="Picture 170" descr="Eqn2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1581"/>
              <a:ext cx="2114" cy="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2060" name="Text Box 172"/>
            <p:cNvSpPr txBox="1">
              <a:spLocks noChangeArrowheads="1"/>
            </p:cNvSpPr>
            <p:nvPr/>
          </p:nvSpPr>
          <p:spPr bwMode="invGray">
            <a:xfrm>
              <a:off x="3098" y="2415"/>
              <a:ext cx="232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Write an equation.</a:t>
              </a:r>
            </a:p>
          </p:txBody>
        </p:sp>
      </p:grpSp>
      <p:pic>
        <p:nvPicPr>
          <p:cNvPr id="422062" name="Picture 174" descr="stop sign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452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2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7-3c</a:t>
            </a:r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291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8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9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20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21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22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23" name="Picture 11" descr="example 3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2928" name="Group 16"/>
          <p:cNvGrpSpPr>
            <a:grpSpLocks/>
          </p:cNvGrpSpPr>
          <p:nvPr/>
        </p:nvGrpSpPr>
        <p:grpSpPr bwMode="auto">
          <a:xfrm>
            <a:off x="720725" y="1624013"/>
            <a:ext cx="7883525" cy="3108325"/>
            <a:chOff x="454" y="1023"/>
            <a:chExt cx="4966" cy="1958"/>
          </a:xfrm>
        </p:grpSpPr>
        <p:pic>
          <p:nvPicPr>
            <p:cNvPr id="422926" name="Picture 14" descr="Eqn2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1023"/>
              <a:ext cx="1874" cy="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2927" name="Text Box 15"/>
            <p:cNvSpPr txBox="1">
              <a:spLocks noChangeArrowheads="1"/>
            </p:cNvSpPr>
            <p:nvPr/>
          </p:nvSpPr>
          <p:spPr bwMode="invGray">
            <a:xfrm>
              <a:off x="3098" y="1870"/>
              <a:ext cx="232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Matrix multiplication</a:t>
              </a:r>
            </a:p>
          </p:txBody>
        </p:sp>
      </p:grpSp>
      <p:pic>
        <p:nvPicPr>
          <p:cNvPr id="422929" name="Picture 17" descr="stop sign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329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7-3d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394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2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3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4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5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6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47" name="Picture 11" descr="example 3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3952" name="Group 16"/>
          <p:cNvGrpSpPr>
            <a:grpSpLocks/>
          </p:cNvGrpSpPr>
          <p:nvPr/>
        </p:nvGrpSpPr>
        <p:grpSpPr bwMode="auto">
          <a:xfrm>
            <a:off x="1255713" y="1662113"/>
            <a:ext cx="7348537" cy="3105150"/>
            <a:chOff x="791" y="1047"/>
            <a:chExt cx="4629" cy="1956"/>
          </a:xfrm>
        </p:grpSpPr>
        <p:sp>
          <p:nvSpPr>
            <p:cNvPr id="423949" name="Text Box 13"/>
            <p:cNvSpPr txBox="1">
              <a:spLocks noChangeArrowheads="1"/>
            </p:cNvSpPr>
            <p:nvPr/>
          </p:nvSpPr>
          <p:spPr bwMode="invGray">
            <a:xfrm>
              <a:off x="3098" y="1924"/>
              <a:ext cx="232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  <p:pic>
          <p:nvPicPr>
            <p:cNvPr id="423950" name="Picture 14" descr="Eqn2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791" y="1047"/>
              <a:ext cx="1129" cy="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720725" y="5080000"/>
            <a:ext cx="772953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EB55"/>
                </a:solidFill>
              </a:rPr>
              <a:t>Answer:</a:t>
            </a:r>
            <a:r>
              <a:rPr lang="en-US"/>
              <a:t> The coded message is </a:t>
            </a:r>
            <a:r>
              <a:rPr lang="en-US" sz="2800">
                <a:latin typeface="Times New Roman" pitchFamily="18" charset="0"/>
              </a:rPr>
              <a:t>13 | 38 | 24 | 49 | 44 | 107 | 19 | 57 | 22 | 53 | 17 | 39.</a:t>
            </a:r>
          </a:p>
        </p:txBody>
      </p:sp>
      <p:pic>
        <p:nvPicPr>
          <p:cNvPr id="423953" name="Picture 17" descr="stop sign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573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7-3e</a:t>
            </a: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086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6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0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1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2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4" name="Picture 10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5" name="Picture 11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7" name="Picture 13" descr="example 3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80" name="Text Box 16"/>
          <p:cNvSpPr txBox="1">
            <a:spLocks noChangeArrowheads="1"/>
          </p:cNvSpPr>
          <p:nvPr/>
        </p:nvSpPr>
        <p:spPr bwMode="invGray">
          <a:xfrm>
            <a:off x="619125" y="1270000"/>
            <a:ext cx="81391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Use the inverse matrix </a:t>
            </a:r>
            <a:r>
              <a:rPr lang="en-US" sz="2800" i="1">
                <a:solidFill>
                  <a:srgbClr val="FFEB55"/>
                </a:solidFill>
                <a:latin typeface="Times New Roman" pitchFamily="18" charset="0"/>
              </a:rPr>
              <a:t>A</a:t>
            </a:r>
            <a:r>
              <a:rPr lang="en-US" sz="2800" baseline="30000">
                <a:solidFill>
                  <a:srgbClr val="FFEB55"/>
                </a:solidFill>
              </a:rPr>
              <a:t>–1</a:t>
            </a:r>
            <a:r>
              <a:rPr lang="en-US" b="1">
                <a:solidFill>
                  <a:srgbClr val="FFEB55"/>
                </a:solidFill>
              </a:rPr>
              <a:t> to decode </a:t>
            </a:r>
            <a:r>
              <a:rPr lang="en-US" sz="2800">
                <a:solidFill>
                  <a:srgbClr val="FFEB55"/>
                </a:solidFill>
                <a:latin typeface="Times New Roman" pitchFamily="18" charset="0"/>
              </a:rPr>
              <a:t>13 | 38 | 24 | 49 | 44 | 107 |19 | 57 | 22 | 53 | 17 | 39</a:t>
            </a:r>
            <a:r>
              <a:rPr lang="en-US" b="1">
                <a:solidFill>
                  <a:srgbClr val="FFEB55"/>
                </a:solidFill>
              </a:rPr>
              <a:t>.</a:t>
            </a:r>
          </a:p>
        </p:txBody>
      </p:sp>
      <p:grpSp>
        <p:nvGrpSpPr>
          <p:cNvPr id="420890" name="Group 26"/>
          <p:cNvGrpSpPr>
            <a:grpSpLocks/>
          </p:cNvGrpSpPr>
          <p:nvPr/>
        </p:nvGrpSpPr>
        <p:grpSpPr bwMode="auto">
          <a:xfrm>
            <a:off x="720725" y="2354263"/>
            <a:ext cx="7999413" cy="977900"/>
            <a:chOff x="454" y="1483"/>
            <a:chExt cx="5039" cy="616"/>
          </a:xfrm>
        </p:grpSpPr>
        <p:pic>
          <p:nvPicPr>
            <p:cNvPr id="420884" name="Picture 20" descr="Eqn2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1483"/>
              <a:ext cx="2142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887" name="Text Box 23"/>
            <p:cNvSpPr txBox="1">
              <a:spLocks noChangeArrowheads="1"/>
            </p:cNvSpPr>
            <p:nvPr/>
          </p:nvSpPr>
          <p:spPr bwMode="invGray">
            <a:xfrm>
              <a:off x="3412" y="1653"/>
              <a:ext cx="208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Definition of inverse</a:t>
              </a:r>
            </a:p>
          </p:txBody>
        </p:sp>
      </p:grpSp>
      <p:grpSp>
        <p:nvGrpSpPr>
          <p:cNvPr id="420891" name="Group 27"/>
          <p:cNvGrpSpPr>
            <a:grpSpLocks/>
          </p:cNvGrpSpPr>
          <p:nvPr/>
        </p:nvGrpSpPr>
        <p:grpSpPr bwMode="auto">
          <a:xfrm>
            <a:off x="1303338" y="3697288"/>
            <a:ext cx="7416800" cy="977900"/>
            <a:chOff x="821" y="2329"/>
            <a:chExt cx="4672" cy="616"/>
          </a:xfrm>
        </p:grpSpPr>
        <p:pic>
          <p:nvPicPr>
            <p:cNvPr id="420883" name="Picture 19" descr="Eqn2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821" y="2329"/>
              <a:ext cx="1970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888" name="Text Box 24"/>
            <p:cNvSpPr txBox="1">
              <a:spLocks noChangeArrowheads="1"/>
            </p:cNvSpPr>
            <p:nvPr/>
          </p:nvSpPr>
          <p:spPr bwMode="invGray">
            <a:xfrm>
              <a:off x="3412" y="2366"/>
              <a:ext cx="2081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a</a:t>
              </a:r>
              <a:r>
                <a:rPr lang="en-US" sz="2800">
                  <a:latin typeface="Times New Roman" pitchFamily="18" charset="0"/>
                </a:rPr>
                <a:t> = 1</a:t>
              </a:r>
              <a:r>
                <a:rPr lang="en-US"/>
                <a:t>,</a:t>
              </a:r>
              <a:r>
                <a:rPr lang="en-US" sz="2800">
                  <a:latin typeface="Times New Roman" pitchFamily="18" charset="0"/>
                </a:rPr>
                <a:t> </a:t>
              </a:r>
              <a:r>
                <a:rPr lang="en-US" sz="2800" i="1">
                  <a:latin typeface="Times New Roman" pitchFamily="18" charset="0"/>
                </a:rPr>
                <a:t>b</a:t>
              </a:r>
              <a:r>
                <a:rPr lang="en-US" sz="2800">
                  <a:latin typeface="Times New Roman" pitchFamily="18" charset="0"/>
                </a:rPr>
                <a:t> = 2</a:t>
              </a:r>
              <a:r>
                <a:rPr lang="en-US"/>
                <a:t>,</a:t>
              </a:r>
              <a:r>
                <a:rPr lang="en-US" sz="2800">
                  <a:latin typeface="Times New Roman" pitchFamily="18" charset="0"/>
                </a:rPr>
                <a:t> </a:t>
              </a:r>
              <a:br>
                <a:rPr lang="en-US" sz="2800">
                  <a:latin typeface="Times New Roman" pitchFamily="18" charset="0"/>
                </a:rPr>
              </a:br>
              <a:r>
                <a:rPr lang="en-US" sz="2800" i="1">
                  <a:latin typeface="Times New Roman" pitchFamily="18" charset="0"/>
                </a:rPr>
                <a:t>c</a:t>
              </a:r>
              <a:r>
                <a:rPr lang="en-US" sz="2800">
                  <a:latin typeface="Times New Roman" pitchFamily="18" charset="0"/>
                </a:rPr>
                <a:t> = 1</a:t>
              </a:r>
              <a:r>
                <a:rPr lang="en-US"/>
                <a:t>,</a:t>
              </a:r>
              <a:r>
                <a:rPr lang="en-US" sz="2800">
                  <a:latin typeface="Times New Roman" pitchFamily="18" charset="0"/>
                </a:rPr>
                <a:t> </a:t>
              </a:r>
              <a:r>
                <a:rPr lang="en-US" sz="2800" i="1">
                  <a:latin typeface="Times New Roman" pitchFamily="18" charset="0"/>
                </a:rPr>
                <a:t>d</a:t>
              </a:r>
              <a:r>
                <a:rPr lang="en-US" sz="2800">
                  <a:latin typeface="Times New Roman" pitchFamily="18" charset="0"/>
                </a:rPr>
                <a:t> = 3</a:t>
              </a:r>
            </a:p>
          </p:txBody>
        </p:sp>
      </p:grpSp>
      <p:grpSp>
        <p:nvGrpSpPr>
          <p:cNvPr id="420892" name="Group 28"/>
          <p:cNvGrpSpPr>
            <a:grpSpLocks/>
          </p:cNvGrpSpPr>
          <p:nvPr/>
        </p:nvGrpSpPr>
        <p:grpSpPr bwMode="auto">
          <a:xfrm>
            <a:off x="1303338" y="5041900"/>
            <a:ext cx="7416800" cy="977900"/>
            <a:chOff x="821" y="3176"/>
            <a:chExt cx="4672" cy="616"/>
          </a:xfrm>
        </p:grpSpPr>
        <p:pic>
          <p:nvPicPr>
            <p:cNvPr id="420886" name="Picture 22" descr="Eqn2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821" y="3176"/>
              <a:ext cx="2338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889" name="Text Box 25"/>
            <p:cNvSpPr txBox="1">
              <a:spLocks noChangeArrowheads="1"/>
            </p:cNvSpPr>
            <p:nvPr/>
          </p:nvSpPr>
          <p:spPr bwMode="invGray">
            <a:xfrm>
              <a:off x="3412" y="3347"/>
              <a:ext cx="208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</p:grpSp>
      <p:pic>
        <p:nvPicPr>
          <p:cNvPr id="420893" name="Picture 29" descr="stop sign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008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42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7-3f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598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8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0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1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2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3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4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5" name="Picture 11" descr="example 3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96" name="Text Box 12"/>
          <p:cNvSpPr txBox="1">
            <a:spLocks noChangeArrowheads="1"/>
          </p:cNvSpPr>
          <p:nvPr/>
        </p:nvSpPr>
        <p:spPr bwMode="invGray">
          <a:xfrm>
            <a:off x="619125" y="1270000"/>
            <a:ext cx="77930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Next, decode the message by multiplying the coded matrix </a:t>
            </a:r>
            <a:r>
              <a:rPr lang="en-US" sz="2800" i="1">
                <a:latin typeface="Times New Roman" pitchFamily="18" charset="0"/>
              </a:rPr>
              <a:t>C</a:t>
            </a:r>
            <a:r>
              <a:rPr lang="en-US"/>
              <a:t> by </a:t>
            </a:r>
            <a:r>
              <a:rPr lang="en-US" sz="2800" i="1">
                <a:latin typeface="Times New Roman" pitchFamily="18" charset="0"/>
              </a:rPr>
              <a:t>A</a:t>
            </a:r>
            <a:r>
              <a:rPr lang="en-US" sz="2800" baseline="30000"/>
              <a:t>–1</a:t>
            </a:r>
            <a:r>
              <a:rPr lang="en-US"/>
              <a:t>.</a:t>
            </a:r>
          </a:p>
        </p:txBody>
      </p:sp>
      <p:pic>
        <p:nvPicPr>
          <p:cNvPr id="426003" name="Picture 19" descr="Eqn2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11200" y="2436813"/>
            <a:ext cx="4222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004" name="Picture 20" descr="stop sign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505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7-3g</a:t>
            </a:r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701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4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5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6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7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8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9" name="Picture 11" descr="example 3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22" name="Picture 14" descr="Eqn2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493838" y="1514475"/>
            <a:ext cx="3619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23" name="Picture 15" descr="stop sign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140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7-3h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803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3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38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39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40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41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42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43" name="Picture 11" descr="example 3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45" name="Picture 13" descr="Eqn2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493838" y="1425575"/>
            <a:ext cx="1608137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198" name="Picture 166" descr="stop sign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663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507" name="Picture 19" descr="L04-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347345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Lesson 7 Contents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1295400" y="65532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endParaRPr lang="en-US" sz="1800"/>
          </a:p>
        </p:txBody>
      </p:sp>
      <p:pic>
        <p:nvPicPr>
          <p:cNvPr id="319495" name="Picture 7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6" name="Picture 8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7" name="Picture 9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501" name="Text Box 13"/>
          <p:cNvSpPr txBox="1">
            <a:spLocks noChangeArrowheads="1"/>
          </p:cNvSpPr>
          <p:nvPr/>
        </p:nvSpPr>
        <p:spPr bwMode="black">
          <a:xfrm>
            <a:off x="631825" y="1349375"/>
            <a:ext cx="800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055813" indent="-2055813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857500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971800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086100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3200400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3657600" fontAlgn="base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4114800" fontAlgn="base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4572000" fontAlgn="base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029200" fontAlgn="base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AEAEA"/>
                </a:solidFill>
                <a:hlinkClick r:id="" action="ppaction://noaction"/>
              </a:rPr>
              <a:t>Example 1</a:t>
            </a:r>
            <a:r>
              <a:rPr lang="en-US">
                <a:solidFill>
                  <a:srgbClr val="EAEAEA"/>
                </a:solidFill>
              </a:rPr>
              <a:t>	</a:t>
            </a:r>
            <a:r>
              <a:rPr lang="en-US">
                <a:solidFill>
                  <a:srgbClr val="EAEAEA"/>
                </a:solidFill>
                <a:hlinkClick r:id="" action="ppaction://noaction"/>
              </a:rPr>
              <a:t>Verify Inverse Matrices</a:t>
            </a:r>
            <a:endParaRPr lang="en-US">
              <a:solidFill>
                <a:srgbClr val="EAEAEA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AEAEA"/>
                </a:solidFill>
                <a:hlinkClick r:id="" action="ppaction://noaction"/>
              </a:rPr>
              <a:t>Example 2</a:t>
            </a:r>
            <a:r>
              <a:rPr lang="en-US">
                <a:solidFill>
                  <a:srgbClr val="EAEAEA"/>
                </a:solidFill>
              </a:rPr>
              <a:t>	</a:t>
            </a:r>
            <a:r>
              <a:rPr lang="en-US">
                <a:solidFill>
                  <a:srgbClr val="EAEAEA"/>
                </a:solidFill>
                <a:hlinkClick r:id="" action="ppaction://noaction"/>
              </a:rPr>
              <a:t>Find the Inverse of a Matrix</a:t>
            </a:r>
            <a:endParaRPr lang="en-US">
              <a:solidFill>
                <a:srgbClr val="EAEAEA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AEAEA"/>
                </a:solidFill>
                <a:hlinkClick r:id="" action="ppaction://noaction"/>
              </a:rPr>
              <a:t>Example 3</a:t>
            </a:r>
            <a:r>
              <a:rPr lang="en-US">
                <a:solidFill>
                  <a:srgbClr val="EAEAEA"/>
                </a:solidFill>
              </a:rPr>
              <a:t>	</a:t>
            </a:r>
            <a:r>
              <a:rPr lang="en-US">
                <a:solidFill>
                  <a:srgbClr val="EAEAEA"/>
                </a:solidFill>
                <a:hlinkClick r:id="" action="ppaction://noaction"/>
              </a:rPr>
              <a:t>Use Inverses to Solve a Problem</a:t>
            </a:r>
            <a:endParaRPr lang="en-US">
              <a:solidFill>
                <a:srgbClr val="EAEAEA"/>
              </a:solidFill>
            </a:endParaRPr>
          </a:p>
        </p:txBody>
      </p:sp>
      <p:pic>
        <p:nvPicPr>
          <p:cNvPr id="319508" name="Picture 20" descr="4-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4045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0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7-3i</a:t>
            </a:r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2906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2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3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4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5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6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7" name="Picture 11" descr="example 3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615950" y="1296988"/>
            <a:ext cx="4724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Use the table again to convert the numbers to letters. You can now read the message.</a:t>
            </a:r>
          </a:p>
        </p:txBody>
      </p:sp>
      <p:graphicFrame>
        <p:nvGraphicFramePr>
          <p:cNvPr id="429070" name="Group 14"/>
          <p:cNvGraphicFramePr>
            <a:graphicFrameLocks noGrp="1"/>
          </p:cNvGraphicFramePr>
          <p:nvPr/>
        </p:nvGraphicFramePr>
        <p:xfrm>
          <a:off x="5597525" y="666750"/>
          <a:ext cx="3084513" cy="3962400"/>
        </p:xfrm>
        <a:graphic>
          <a:graphicData uri="http://schemas.openxmlformats.org/drawingml/2006/table">
            <a:tbl>
              <a:tblPr/>
              <a:tblGrid>
                <a:gridCol w="1027113"/>
                <a:gridCol w="1030287"/>
                <a:gridCol w="1027113"/>
              </a:tblGrid>
              <a:tr h="274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	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9114" name="Text Box 58"/>
          <p:cNvSpPr txBox="1">
            <a:spLocks noChangeArrowheads="1"/>
          </p:cNvSpPr>
          <p:nvPr/>
        </p:nvSpPr>
        <p:spPr bwMode="auto">
          <a:xfrm>
            <a:off x="644525" y="4427538"/>
            <a:ext cx="77295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EB55"/>
                </a:solidFill>
              </a:rPr>
              <a:t>Answer:</a:t>
            </a: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429203" name="Group 147"/>
          <p:cNvGraphicFramePr>
            <a:graphicFrameLocks noGrp="1"/>
          </p:cNvGraphicFramePr>
          <p:nvPr/>
        </p:nvGraphicFramePr>
        <p:xfrm>
          <a:off x="654050" y="4827588"/>
          <a:ext cx="7105650" cy="792480"/>
        </p:xfrm>
        <a:graphic>
          <a:graphicData uri="http://schemas.openxmlformats.org/drawingml/2006/table">
            <a:tbl>
              <a:tblPr/>
              <a:tblGrid>
                <a:gridCol w="592138"/>
                <a:gridCol w="569912"/>
                <a:gridCol w="614363"/>
                <a:gridCol w="593725"/>
                <a:gridCol w="592137"/>
                <a:gridCol w="592138"/>
                <a:gridCol w="588962"/>
                <a:gridCol w="592138"/>
                <a:gridCol w="593725"/>
                <a:gridCol w="592137"/>
                <a:gridCol w="592138"/>
                <a:gridCol w="5921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9178" name="Picture 122" descr="stop sign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162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2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9" grpId="0" autoUpdateAnimBg="0"/>
      <p:bldP spid="4291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7-3j</a:t>
            </a: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563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8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9" name="Picture 7" descr="your tu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0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4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0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1" name="Picture 19" descr="4-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5655" name="Group 23"/>
          <p:cNvGraphicFramePr>
            <a:graphicFrameLocks noGrp="1"/>
          </p:cNvGraphicFramePr>
          <p:nvPr/>
        </p:nvGraphicFramePr>
        <p:xfrm>
          <a:off x="5532438" y="1277938"/>
          <a:ext cx="3084512" cy="3962400"/>
        </p:xfrm>
        <a:graphic>
          <a:graphicData uri="http://schemas.openxmlformats.org/drawingml/2006/table">
            <a:tbl>
              <a:tblPr/>
              <a:tblGrid>
                <a:gridCol w="1027112"/>
                <a:gridCol w="1030288"/>
                <a:gridCol w="1027112"/>
              </a:tblGrid>
              <a:tr h="274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	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25703" name="Group 71"/>
          <p:cNvGrpSpPr>
            <a:grpSpLocks/>
          </p:cNvGrpSpPr>
          <p:nvPr/>
        </p:nvGrpSpPr>
        <p:grpSpPr bwMode="auto">
          <a:xfrm>
            <a:off x="619125" y="1270000"/>
            <a:ext cx="4683125" cy="2505075"/>
            <a:chOff x="390" y="800"/>
            <a:chExt cx="2950" cy="1578"/>
          </a:xfrm>
        </p:grpSpPr>
        <p:sp>
          <p:nvSpPr>
            <p:cNvPr id="325653" name="Text Box 21"/>
            <p:cNvSpPr txBox="1">
              <a:spLocks noChangeArrowheads="1"/>
            </p:cNvSpPr>
            <p:nvPr/>
          </p:nvSpPr>
          <p:spPr bwMode="invGray">
            <a:xfrm>
              <a:off x="390" y="800"/>
              <a:ext cx="29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a.	Use the table to assign a number to each letter in the message FUN_MATH.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Then code the message </a:t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	with the matrix </a:t>
              </a:r>
              <a:r>
                <a:rPr lang="en-US" sz="2800" b="1" i="1">
                  <a:solidFill>
                    <a:srgbClr val="FFEB55"/>
                  </a:solidFill>
                  <a:latin typeface="Times New Roman" pitchFamily="18" charset="0"/>
                </a:rPr>
                <a:t>A =</a:t>
              </a:r>
              <a:r>
                <a:rPr lang="en-US" b="1">
                  <a:solidFill>
                    <a:srgbClr val="FFEB55"/>
                  </a:solidFill>
                </a:rPr>
                <a:t> </a:t>
              </a:r>
            </a:p>
          </p:txBody>
        </p:sp>
        <p:pic>
          <p:nvPicPr>
            <p:cNvPr id="325699" name="Picture 67" descr="Eqn2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445" y="1761"/>
              <a:ext cx="812" cy="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5700" name="Text Box 68"/>
          <p:cNvSpPr txBox="1">
            <a:spLocks noChangeArrowheads="1"/>
          </p:cNvSpPr>
          <p:nvPr/>
        </p:nvSpPr>
        <p:spPr bwMode="auto">
          <a:xfrm>
            <a:off x="644525" y="4005263"/>
            <a:ext cx="772953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14450" indent="-13144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Answer:</a:t>
            </a:r>
            <a:r>
              <a:rPr lang="en-US"/>
              <a:t>	</a:t>
            </a:r>
            <a:r>
              <a:rPr lang="en-US" sz="2800">
                <a:latin typeface="Times New Roman" pitchFamily="18" charset="0"/>
              </a:rPr>
              <a:t>12 | 63 | 28 | 14 | 26 | </a:t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16 | 40 | 44 </a:t>
            </a:r>
          </a:p>
        </p:txBody>
      </p:sp>
      <p:pic>
        <p:nvPicPr>
          <p:cNvPr id="325702" name="Picture 70" descr="stop sign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125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7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7-3k</a:t>
            </a: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008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6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7" name="Picture 7" descr="your tu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8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9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90" name="Picture 10" descr="stop sign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91" name="Picture 11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92" name="Picture 12" descr="4-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0094" name="Group 14"/>
          <p:cNvGraphicFramePr>
            <a:graphicFrameLocks noGrp="1"/>
          </p:cNvGraphicFramePr>
          <p:nvPr/>
        </p:nvGraphicFramePr>
        <p:xfrm>
          <a:off x="5532438" y="1277938"/>
          <a:ext cx="3084512" cy="3962400"/>
        </p:xfrm>
        <a:graphic>
          <a:graphicData uri="http://schemas.openxmlformats.org/drawingml/2006/table">
            <a:tbl>
              <a:tblPr/>
              <a:tblGrid>
                <a:gridCol w="1027112"/>
                <a:gridCol w="1030288"/>
                <a:gridCol w="1027112"/>
              </a:tblGrid>
              <a:tr h="274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	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	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0139" name="Text Box 59"/>
          <p:cNvSpPr txBox="1">
            <a:spLocks noChangeArrowheads="1"/>
          </p:cNvSpPr>
          <p:nvPr/>
        </p:nvSpPr>
        <p:spPr bwMode="auto">
          <a:xfrm>
            <a:off x="644525" y="4005263"/>
            <a:ext cx="77295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14450" indent="-13144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Answer:</a:t>
            </a:r>
            <a:endParaRPr lang="en-US" sz="2800">
              <a:latin typeface="Times New Roman" pitchFamily="18" charset="0"/>
            </a:endParaRPr>
          </a:p>
        </p:txBody>
      </p:sp>
      <p:grpSp>
        <p:nvGrpSpPr>
          <p:cNvPr id="430227" name="Group 147"/>
          <p:cNvGrpSpPr>
            <a:grpSpLocks/>
          </p:cNvGrpSpPr>
          <p:nvPr/>
        </p:nvGrpSpPr>
        <p:grpSpPr bwMode="auto">
          <a:xfrm>
            <a:off x="619125" y="1270000"/>
            <a:ext cx="4683125" cy="1506538"/>
            <a:chOff x="390" y="800"/>
            <a:chExt cx="2950" cy="949"/>
          </a:xfrm>
        </p:grpSpPr>
        <p:sp>
          <p:nvSpPr>
            <p:cNvPr id="430093" name="Text Box 13"/>
            <p:cNvSpPr txBox="1">
              <a:spLocks noChangeArrowheads="1"/>
            </p:cNvSpPr>
            <p:nvPr/>
          </p:nvSpPr>
          <p:spPr bwMode="invGray">
            <a:xfrm>
              <a:off x="390" y="800"/>
              <a:ext cx="29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6289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b.	Use the inverse matrix of</a:t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		to decode</a:t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	the message </a:t>
              </a:r>
              <a:r>
                <a:rPr lang="en-US" sz="2800">
                  <a:solidFill>
                    <a:srgbClr val="FFEB55"/>
                  </a:solidFill>
                  <a:latin typeface="Times New Roman" pitchFamily="18" charset="0"/>
                </a:rPr>
                <a:t>12 | 63 | 28 | </a:t>
              </a:r>
              <a:br>
                <a:rPr lang="en-US" sz="2800">
                  <a:solidFill>
                    <a:srgbClr val="FFEB55"/>
                  </a:solidFill>
                  <a:latin typeface="Times New Roman" pitchFamily="18" charset="0"/>
                </a:rPr>
              </a:br>
              <a:r>
                <a:rPr lang="en-US" sz="2800">
                  <a:solidFill>
                    <a:srgbClr val="FFEB55"/>
                  </a:solidFill>
                  <a:latin typeface="Times New Roman" pitchFamily="18" charset="0"/>
                </a:rPr>
                <a:t>14 | 26 | 16 | 40 | 44</a:t>
              </a:r>
              <a:r>
                <a:rPr lang="en-US" b="1">
                  <a:solidFill>
                    <a:srgbClr val="FFEB55"/>
                  </a:solidFill>
                </a:rPr>
                <a:t>.</a:t>
              </a:r>
            </a:p>
          </p:txBody>
        </p:sp>
        <p:pic>
          <p:nvPicPr>
            <p:cNvPr id="430140" name="Picture 60" descr="Eqn2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678" y="1134"/>
              <a:ext cx="1123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30226" name="Group 146"/>
          <p:cNvGraphicFramePr>
            <a:graphicFrameLocks noGrp="1"/>
          </p:cNvGraphicFramePr>
          <p:nvPr/>
        </p:nvGraphicFramePr>
        <p:xfrm>
          <a:off x="577850" y="4481513"/>
          <a:ext cx="4735513" cy="792480"/>
        </p:xfrm>
        <a:graphic>
          <a:graphicData uri="http://schemas.openxmlformats.org/drawingml/2006/table">
            <a:tbl>
              <a:tblPr/>
              <a:tblGrid>
                <a:gridCol w="592138"/>
                <a:gridCol w="569912"/>
                <a:gridCol w="614363"/>
                <a:gridCol w="593725"/>
                <a:gridCol w="592137"/>
                <a:gridCol w="592138"/>
                <a:gridCol w="588962"/>
                <a:gridCol w="59213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4458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9" name="Picture 9" descr="end_04-0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End of Lesson 7</a:t>
            </a: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2804" name="Picture 4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05" name="Picture 5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06" name="Picture 6" descr="home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07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1235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43" name="Picture 19" descr="L04-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347345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Lesson 8 Contents</a:t>
            </a: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1295400" y="65532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</a:pPr>
            <a:endParaRPr lang="en-US" sz="1800"/>
          </a:p>
        </p:txBody>
      </p:sp>
      <p:pic>
        <p:nvPicPr>
          <p:cNvPr id="333831" name="Picture 7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32" name="Picture 8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33" name="Picture 9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37" name="Text Box 13"/>
          <p:cNvSpPr txBox="1">
            <a:spLocks noChangeArrowheads="1"/>
          </p:cNvSpPr>
          <p:nvPr/>
        </p:nvSpPr>
        <p:spPr bwMode="black">
          <a:xfrm>
            <a:off x="631825" y="1349375"/>
            <a:ext cx="80010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055813" indent="-2055813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2857500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971800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086100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3200400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3657600" fontAlgn="base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4114800" fontAlgn="base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4572000" fontAlgn="base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029200" fontAlgn="base">
              <a:spcBef>
                <a:spcPct val="0"/>
              </a:spcBef>
              <a:spcAft>
                <a:spcPct val="0"/>
              </a:spcAft>
              <a:tabLst>
                <a:tab pos="16605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AEAEA"/>
                </a:solidFill>
                <a:hlinkClick r:id="" action="ppaction://noaction"/>
              </a:rPr>
              <a:t>Example 1</a:t>
            </a:r>
            <a:r>
              <a:rPr lang="en-US">
                <a:solidFill>
                  <a:srgbClr val="EAEAEA"/>
                </a:solidFill>
              </a:rPr>
              <a:t>	</a:t>
            </a:r>
            <a:r>
              <a:rPr lang="en-US">
                <a:solidFill>
                  <a:srgbClr val="EAEAEA"/>
                </a:solidFill>
                <a:hlinkClick r:id="" action="ppaction://noaction"/>
              </a:rPr>
              <a:t>Two-Variable Matrix Equation</a:t>
            </a:r>
            <a:endParaRPr lang="en-US">
              <a:solidFill>
                <a:srgbClr val="EAEAEA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AEAEA"/>
                </a:solidFill>
                <a:hlinkClick r:id="" action="ppaction://noaction"/>
              </a:rPr>
              <a:t>Example 2</a:t>
            </a:r>
            <a:r>
              <a:rPr lang="en-US">
                <a:solidFill>
                  <a:srgbClr val="EAEAEA"/>
                </a:solidFill>
              </a:rPr>
              <a:t>	</a:t>
            </a:r>
            <a:r>
              <a:rPr lang="en-US">
                <a:solidFill>
                  <a:srgbClr val="EAEAEA"/>
                </a:solidFill>
                <a:hlinkClick r:id="" action="ppaction://noaction"/>
              </a:rPr>
              <a:t>Solve a Problem Using a Matrix Equation</a:t>
            </a:r>
            <a:endParaRPr lang="en-US">
              <a:solidFill>
                <a:srgbClr val="EAEAEA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AEAEA"/>
                </a:solidFill>
                <a:hlinkClick r:id="" action="ppaction://noaction"/>
              </a:rPr>
              <a:t>Example 3</a:t>
            </a:r>
            <a:r>
              <a:rPr lang="en-US">
                <a:solidFill>
                  <a:srgbClr val="EAEAEA"/>
                </a:solidFill>
              </a:rPr>
              <a:t>	</a:t>
            </a:r>
            <a:r>
              <a:rPr lang="en-US">
                <a:solidFill>
                  <a:srgbClr val="EAEAEA"/>
                </a:solidFill>
                <a:hlinkClick r:id="" action="ppaction://noaction"/>
              </a:rPr>
              <a:t>Solve a System of Equations</a:t>
            </a:r>
            <a:endParaRPr lang="en-US">
              <a:solidFill>
                <a:srgbClr val="EAEAEA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AEAEA"/>
                </a:solidFill>
                <a:hlinkClick r:id="" action="ppaction://noaction"/>
              </a:rPr>
              <a:t>Example 4</a:t>
            </a:r>
            <a:r>
              <a:rPr lang="en-US">
                <a:solidFill>
                  <a:srgbClr val="EAEAEA"/>
                </a:solidFill>
              </a:rPr>
              <a:t>	</a:t>
            </a:r>
            <a:r>
              <a:rPr lang="en-US">
                <a:solidFill>
                  <a:srgbClr val="EAEAEA"/>
                </a:solidFill>
                <a:hlinkClick r:id="" action="ppaction://noaction"/>
              </a:rPr>
              <a:t>System of Equations with No Solution</a:t>
            </a:r>
            <a:endParaRPr lang="en-US">
              <a:solidFill>
                <a:srgbClr val="EAEAEA"/>
              </a:solidFill>
            </a:endParaRPr>
          </a:p>
        </p:txBody>
      </p:sp>
      <p:pic>
        <p:nvPicPr>
          <p:cNvPr id="333844" name="Picture 20" descr="4-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4935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exampl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42950"/>
            <a:ext cx="19383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8-1a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4853" name="Picture 5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4" name="Picture 6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6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7" name="Picture 9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4" name="Picture 16" descr="stop sign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5" name="Picture 17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6" name="Picture 18" descr="4-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4884" name="Group 36"/>
          <p:cNvGrpSpPr>
            <a:grpSpLocks/>
          </p:cNvGrpSpPr>
          <p:nvPr/>
        </p:nvGrpSpPr>
        <p:grpSpPr bwMode="auto">
          <a:xfrm>
            <a:off x="619125" y="1289050"/>
            <a:ext cx="7793038" cy="1141413"/>
            <a:chOff x="390" y="812"/>
            <a:chExt cx="4909" cy="719"/>
          </a:xfrm>
        </p:grpSpPr>
        <p:sp>
          <p:nvSpPr>
            <p:cNvPr id="334867" name="Text Box 19"/>
            <p:cNvSpPr txBox="1">
              <a:spLocks noChangeArrowheads="1"/>
            </p:cNvSpPr>
            <p:nvPr/>
          </p:nvSpPr>
          <p:spPr bwMode="invGray">
            <a:xfrm>
              <a:off x="390" y="812"/>
              <a:ext cx="490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Write a matrix equation for the system of equations.</a:t>
              </a:r>
            </a:p>
          </p:txBody>
        </p:sp>
        <p:pic>
          <p:nvPicPr>
            <p:cNvPr id="334868" name="Picture 20" descr="Eqn224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067"/>
              <a:ext cx="879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869" name="Picture 21" descr="Eqn224b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309"/>
              <a:ext cx="90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619125" y="2508250"/>
            <a:ext cx="8407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Determine the coefficient, variable, and constant matrices.</a:t>
            </a:r>
          </a:p>
        </p:txBody>
      </p:sp>
      <p:grpSp>
        <p:nvGrpSpPr>
          <p:cNvPr id="334885" name="Group 37"/>
          <p:cNvGrpSpPr>
            <a:grpSpLocks/>
          </p:cNvGrpSpPr>
          <p:nvPr/>
        </p:nvGrpSpPr>
        <p:grpSpPr bwMode="auto">
          <a:xfrm>
            <a:off x="731838" y="3011488"/>
            <a:ext cx="4954587" cy="976312"/>
            <a:chOff x="461" y="1897"/>
            <a:chExt cx="3121" cy="615"/>
          </a:xfrm>
        </p:grpSpPr>
        <p:pic>
          <p:nvPicPr>
            <p:cNvPr id="334870" name="Picture 22" descr="Eqn224c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959"/>
              <a:ext cx="879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871" name="Picture 23" descr="Eqn224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2273"/>
              <a:ext cx="90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4872" name="Picture 24" descr="Eqn224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295" y="1897"/>
              <a:ext cx="1287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4874" name="Line 26"/>
            <p:cNvSpPr>
              <a:spLocks noChangeShapeType="1"/>
            </p:cNvSpPr>
            <p:nvPr/>
          </p:nvSpPr>
          <p:spPr bwMode="invGray">
            <a:xfrm>
              <a:off x="1525" y="2205"/>
              <a:ext cx="629" cy="0"/>
            </a:xfrm>
            <a:prstGeom prst="line">
              <a:avLst/>
            </a:prstGeom>
            <a:noFill/>
            <a:ln w="38100">
              <a:solidFill>
                <a:srgbClr val="FFEB55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4875" name="Text Box 27"/>
          <p:cNvSpPr txBox="1">
            <a:spLocks noChangeArrowheads="1"/>
          </p:cNvSpPr>
          <p:nvPr/>
        </p:nvSpPr>
        <p:spPr bwMode="auto">
          <a:xfrm>
            <a:off x="625475" y="4170363"/>
            <a:ext cx="8407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Write the matrix equation.</a:t>
            </a:r>
          </a:p>
        </p:txBody>
      </p:sp>
      <p:grpSp>
        <p:nvGrpSpPr>
          <p:cNvPr id="334886" name="Group 38"/>
          <p:cNvGrpSpPr>
            <a:grpSpLocks/>
          </p:cNvGrpSpPr>
          <p:nvPr/>
        </p:nvGrpSpPr>
        <p:grpSpPr bwMode="auto">
          <a:xfrm>
            <a:off x="625475" y="4719638"/>
            <a:ext cx="4144963" cy="1423987"/>
            <a:chOff x="394" y="2973"/>
            <a:chExt cx="2611" cy="897"/>
          </a:xfrm>
        </p:grpSpPr>
        <p:sp>
          <p:nvSpPr>
            <p:cNvPr id="334876" name="Text Box 28"/>
            <p:cNvSpPr txBox="1">
              <a:spLocks noChangeArrowheads="1"/>
            </p:cNvSpPr>
            <p:nvPr/>
          </p:nvSpPr>
          <p:spPr bwMode="invGray">
            <a:xfrm>
              <a:off x="394" y="3419"/>
              <a:ext cx="14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</a:p>
          </p:txBody>
        </p:sp>
        <p:pic>
          <p:nvPicPr>
            <p:cNvPr id="334878" name="Picture 30" descr="Eqn22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356" y="3255"/>
              <a:ext cx="1649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4879" name="Text Box 31"/>
            <p:cNvSpPr txBox="1">
              <a:spLocks noChangeArrowheads="1"/>
            </p:cNvSpPr>
            <p:nvPr/>
          </p:nvSpPr>
          <p:spPr bwMode="invGray">
            <a:xfrm>
              <a:off x="1525" y="2973"/>
              <a:ext cx="25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4880" name="Text Box 32"/>
            <p:cNvSpPr txBox="1">
              <a:spLocks noChangeArrowheads="1"/>
            </p:cNvSpPr>
            <p:nvPr/>
          </p:nvSpPr>
          <p:spPr bwMode="invGray">
            <a:xfrm>
              <a:off x="2167" y="2977"/>
              <a:ext cx="25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34881" name="Text Box 33"/>
            <p:cNvSpPr txBox="1">
              <a:spLocks noChangeArrowheads="1"/>
            </p:cNvSpPr>
            <p:nvPr/>
          </p:nvSpPr>
          <p:spPr bwMode="invGray">
            <a:xfrm>
              <a:off x="2736" y="2977"/>
              <a:ext cx="25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4882" name="Text Box 34"/>
            <p:cNvSpPr txBox="1">
              <a:spLocks noChangeArrowheads="1"/>
            </p:cNvSpPr>
            <p:nvPr/>
          </p:nvSpPr>
          <p:spPr bwMode="invGray">
            <a:xfrm>
              <a:off x="1944" y="2976"/>
              <a:ext cx="19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cs typeface="Arial" charset="0"/>
                </a:rPr>
                <a:t>•</a:t>
              </a:r>
            </a:p>
          </p:txBody>
        </p:sp>
        <p:sp>
          <p:nvSpPr>
            <p:cNvPr id="334883" name="Text Box 35"/>
            <p:cNvSpPr txBox="1">
              <a:spLocks noChangeArrowheads="1"/>
            </p:cNvSpPr>
            <p:nvPr/>
          </p:nvSpPr>
          <p:spPr bwMode="invGray">
            <a:xfrm>
              <a:off x="2437" y="2978"/>
              <a:ext cx="2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  <a:cs typeface="Arial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3311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73" grpId="0" autoUpdateAnimBg="0"/>
      <p:bldP spid="33487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8-1b</a:t>
            </a: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587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7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78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79" name="Picture 7" descr="your tu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1" name="Picture 9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4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9" name="Picture 17" descr="stop sign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90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91" name="Picture 19" descr="4-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5900" name="Group 28"/>
          <p:cNvGrpSpPr>
            <a:grpSpLocks/>
          </p:cNvGrpSpPr>
          <p:nvPr/>
        </p:nvGrpSpPr>
        <p:grpSpPr bwMode="auto">
          <a:xfrm>
            <a:off x="619125" y="1289050"/>
            <a:ext cx="7793038" cy="1223963"/>
            <a:chOff x="390" y="812"/>
            <a:chExt cx="4909" cy="771"/>
          </a:xfrm>
        </p:grpSpPr>
        <p:sp>
          <p:nvSpPr>
            <p:cNvPr id="335893" name="Text Box 21"/>
            <p:cNvSpPr txBox="1">
              <a:spLocks noChangeArrowheads="1"/>
            </p:cNvSpPr>
            <p:nvPr/>
          </p:nvSpPr>
          <p:spPr bwMode="invGray">
            <a:xfrm>
              <a:off x="390" y="812"/>
              <a:ext cx="490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Write a matrix equation for the system of equations.</a:t>
              </a:r>
            </a:p>
          </p:txBody>
        </p:sp>
        <p:pic>
          <p:nvPicPr>
            <p:cNvPr id="335896" name="Picture 24" descr="Eqn230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103"/>
              <a:ext cx="900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5897" name="Picture 25" descr="Eqn230b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361"/>
              <a:ext cx="1011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5901" name="Group 29"/>
          <p:cNvGrpSpPr>
            <a:grpSpLocks/>
          </p:cNvGrpSpPr>
          <p:nvPr/>
        </p:nvGrpSpPr>
        <p:grpSpPr bwMode="auto">
          <a:xfrm>
            <a:off x="619125" y="2776538"/>
            <a:ext cx="4308475" cy="976312"/>
            <a:chOff x="390" y="1749"/>
            <a:chExt cx="2714" cy="615"/>
          </a:xfrm>
        </p:grpSpPr>
        <p:pic>
          <p:nvPicPr>
            <p:cNvPr id="335898" name="Picture 26" descr="Eqn230c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302" y="1749"/>
              <a:ext cx="1802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5899" name="Text Box 27"/>
            <p:cNvSpPr txBox="1">
              <a:spLocks noChangeArrowheads="1"/>
            </p:cNvSpPr>
            <p:nvPr/>
          </p:nvSpPr>
          <p:spPr bwMode="invGray">
            <a:xfrm>
              <a:off x="390" y="1919"/>
              <a:ext cx="112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7004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8-2a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690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0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02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04" name="Picture 8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08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14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15" name="Picture 19" descr="4-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17" name="Text Box 21"/>
          <p:cNvSpPr txBox="1">
            <a:spLocks noChangeArrowheads="1"/>
          </p:cNvSpPr>
          <p:nvPr/>
        </p:nvSpPr>
        <p:spPr bwMode="invGray">
          <a:xfrm>
            <a:off x="619125" y="1289050"/>
            <a:ext cx="8293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chemeClr val="folHlink"/>
                </a:solidFill>
              </a:rPr>
              <a:t>Fabrics</a:t>
            </a:r>
            <a:r>
              <a:rPr lang="en-US" b="1">
                <a:solidFill>
                  <a:srgbClr val="FFEB55"/>
                </a:solidFill>
              </a:rPr>
              <a:t>  The table below shows the composition of three types of fabrics and cost per yard of each type.</a:t>
            </a:r>
          </a:p>
        </p:txBody>
      </p:sp>
      <p:graphicFrame>
        <p:nvGraphicFramePr>
          <p:cNvPr id="337089" name="Group 193"/>
          <p:cNvGraphicFramePr>
            <a:graphicFrameLocks noGrp="1"/>
          </p:cNvGraphicFramePr>
          <p:nvPr/>
        </p:nvGraphicFramePr>
        <p:xfrm>
          <a:off x="741363" y="2257425"/>
          <a:ext cx="6491287" cy="1676400"/>
        </p:xfrm>
        <a:graphic>
          <a:graphicData uri="http://schemas.openxmlformats.org/drawingml/2006/table">
            <a:tbl>
              <a:tblPr/>
              <a:tblGrid>
                <a:gridCol w="1181100"/>
                <a:gridCol w="1416050"/>
                <a:gridCol w="1062037"/>
                <a:gridCol w="1651000"/>
                <a:gridCol w="11811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Wool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Silk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Cotton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$7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$8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7090" name="Text Box 194"/>
          <p:cNvSpPr txBox="1">
            <a:spLocks noChangeArrowheads="1"/>
          </p:cNvSpPr>
          <p:nvPr/>
        </p:nvSpPr>
        <p:spPr bwMode="auto">
          <a:xfrm>
            <a:off x="639763" y="4078288"/>
            <a:ext cx="8042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Write a system of equations that represents the total cost for each of the three fabric components.</a:t>
            </a:r>
          </a:p>
        </p:txBody>
      </p:sp>
      <p:sp>
        <p:nvSpPr>
          <p:cNvPr id="337091" name="Text Box 195"/>
          <p:cNvSpPr txBox="1">
            <a:spLocks noChangeArrowheads="1"/>
          </p:cNvSpPr>
          <p:nvPr/>
        </p:nvSpPr>
        <p:spPr bwMode="auto">
          <a:xfrm>
            <a:off x="639763" y="4849813"/>
            <a:ext cx="5468937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10000"/>
              </a:spcAft>
            </a:pPr>
            <a:r>
              <a:rPr lang="en-US"/>
              <a:t>Let </a:t>
            </a:r>
            <a:r>
              <a:rPr lang="en-US" sz="2800" i="1">
                <a:latin typeface="Times New Roman" pitchFamily="18" charset="0"/>
              </a:rPr>
              <a:t>w</a:t>
            </a:r>
            <a:r>
              <a:rPr lang="en-US"/>
              <a:t> represent the percent of wool.</a:t>
            </a:r>
          </a:p>
          <a:p>
            <a:pPr>
              <a:spcAft>
                <a:spcPct val="10000"/>
              </a:spcAft>
            </a:pPr>
            <a:r>
              <a:rPr lang="en-US"/>
              <a:t>Let </a:t>
            </a:r>
            <a:r>
              <a:rPr lang="en-US" sz="2800" i="1">
                <a:latin typeface="Times New Roman" pitchFamily="18" charset="0"/>
              </a:rPr>
              <a:t>s</a:t>
            </a:r>
            <a:r>
              <a:rPr lang="en-US"/>
              <a:t> represent the percent of silk.</a:t>
            </a:r>
          </a:p>
          <a:p>
            <a:pPr>
              <a:spcAft>
                <a:spcPct val="10000"/>
              </a:spcAft>
            </a:pPr>
            <a:r>
              <a:rPr lang="en-US"/>
              <a:t>Let </a:t>
            </a:r>
            <a:r>
              <a:rPr lang="en-US" sz="2800" i="1">
                <a:latin typeface="Times New Roman" pitchFamily="18" charset="0"/>
              </a:rPr>
              <a:t>c</a:t>
            </a:r>
            <a:r>
              <a:rPr lang="en-US"/>
              <a:t> represent the percent of cotton.</a:t>
            </a:r>
          </a:p>
        </p:txBody>
      </p:sp>
      <p:pic>
        <p:nvPicPr>
          <p:cNvPr id="337092" name="Picture 196" descr="example 2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096" name="Picture 200" descr="stop sign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814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3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7" grpId="0" autoUpdateAnimBg="0"/>
      <p:bldP spid="337090" grpId="0" autoUpdateAnimBg="0"/>
      <p:bldP spid="33709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8-2b</a:t>
            </a:r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110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0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10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11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12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13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14" name="Picture 10" descr="4-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1156" name="Group 52"/>
          <p:cNvGrpSpPr>
            <a:grpSpLocks/>
          </p:cNvGrpSpPr>
          <p:nvPr/>
        </p:nvGrpSpPr>
        <p:grpSpPr bwMode="auto">
          <a:xfrm>
            <a:off x="619125" y="2660650"/>
            <a:ext cx="8293100" cy="1128713"/>
            <a:chOff x="390" y="812"/>
            <a:chExt cx="5224" cy="711"/>
          </a:xfrm>
        </p:grpSpPr>
        <p:sp>
          <p:nvSpPr>
            <p:cNvPr id="431115" name="Text Box 11"/>
            <p:cNvSpPr txBox="1">
              <a:spLocks noChangeArrowheads="1"/>
            </p:cNvSpPr>
            <p:nvPr/>
          </p:nvSpPr>
          <p:spPr bwMode="invGray">
            <a:xfrm>
              <a:off x="390" y="812"/>
              <a:ext cx="522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1600200" algn="l"/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r>
                <a:rPr lang="en-US"/>
                <a:t>Type R:</a:t>
              </a:r>
            </a:p>
            <a:p>
              <a:pPr>
                <a:spcAft>
                  <a:spcPct val="20000"/>
                </a:spcAft>
              </a:pPr>
              <a:r>
                <a:rPr lang="en-US"/>
                <a:t>	Type S:</a:t>
              </a:r>
            </a:p>
            <a:p>
              <a:pPr>
                <a:spcAft>
                  <a:spcPct val="20000"/>
                </a:spcAft>
              </a:pPr>
              <a:r>
                <a:rPr lang="en-US"/>
                <a:t>	Type T:</a:t>
              </a:r>
            </a:p>
          </p:txBody>
        </p:sp>
        <p:pic>
          <p:nvPicPr>
            <p:cNvPr id="431153" name="Picture 49" descr="Eqn231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207" y="848"/>
              <a:ext cx="193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154" name="Picture 50" descr="Eqn231b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207" y="1104"/>
              <a:ext cx="1919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155" name="Picture 51" descr="Eqn231c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207" y="1350"/>
              <a:ext cx="2018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1157" name="Picture 53" descr="example 2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58" name="Picture 54" descr="stop sign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59" name="Text Box 55"/>
          <p:cNvSpPr txBox="1">
            <a:spLocks noChangeArrowheads="1"/>
          </p:cNvSpPr>
          <p:nvPr/>
        </p:nvSpPr>
        <p:spPr bwMode="auto">
          <a:xfrm>
            <a:off x="639763" y="1254125"/>
            <a:ext cx="54689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10000"/>
              </a:spcAft>
            </a:pPr>
            <a:r>
              <a:rPr lang="en-US"/>
              <a:t>Write an equation for the cost of each type of fabric.</a:t>
            </a:r>
          </a:p>
        </p:txBody>
      </p:sp>
    </p:spTree>
    <p:extLst>
      <p:ext uri="{BB962C8B-B14F-4D97-AF65-F5344CB8AC3E}">
        <p14:creationId xmlns:p14="http://schemas.microsoft.com/office/powerpoint/2010/main" val="3490423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3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59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8-2c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213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4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5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6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7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8" name="Picture 10" descr="4-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9" name="Picture 11" descr="example 2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46" name="Text Box 18"/>
          <p:cNvSpPr txBox="1">
            <a:spLocks noChangeArrowheads="1"/>
          </p:cNvSpPr>
          <p:nvPr/>
        </p:nvSpPr>
        <p:spPr bwMode="invGray">
          <a:xfrm>
            <a:off x="619125" y="1289050"/>
            <a:ext cx="8293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Write a matrix equation for the system of equations.</a:t>
            </a:r>
          </a:p>
        </p:txBody>
      </p:sp>
      <p:sp>
        <p:nvSpPr>
          <p:cNvPr id="432147" name="Text Box 19"/>
          <p:cNvSpPr txBox="1">
            <a:spLocks noChangeArrowheads="1"/>
          </p:cNvSpPr>
          <p:nvPr/>
        </p:nvSpPr>
        <p:spPr bwMode="invGray">
          <a:xfrm>
            <a:off x="625475" y="1808163"/>
            <a:ext cx="8293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Determine the coefficient, variable, and constant matrices.</a:t>
            </a:r>
          </a:p>
        </p:txBody>
      </p:sp>
      <p:grpSp>
        <p:nvGrpSpPr>
          <p:cNvPr id="432164" name="Group 36"/>
          <p:cNvGrpSpPr>
            <a:grpSpLocks/>
          </p:cNvGrpSpPr>
          <p:nvPr/>
        </p:nvGrpSpPr>
        <p:grpSpPr bwMode="auto">
          <a:xfrm>
            <a:off x="731838" y="2287588"/>
            <a:ext cx="7459662" cy="1524000"/>
            <a:chOff x="461" y="1441"/>
            <a:chExt cx="4699" cy="960"/>
          </a:xfrm>
        </p:grpSpPr>
        <p:pic>
          <p:nvPicPr>
            <p:cNvPr id="432148" name="Picture 20" descr="Eqn231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576"/>
              <a:ext cx="1931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149" name="Picture 21" descr="Eqn231b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821"/>
              <a:ext cx="1919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150" name="Picture 22" descr="Eqn231c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2063"/>
              <a:ext cx="2018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2151" name="Line 23"/>
            <p:cNvSpPr>
              <a:spLocks noChangeShapeType="1"/>
            </p:cNvSpPr>
            <p:nvPr/>
          </p:nvSpPr>
          <p:spPr bwMode="invGray">
            <a:xfrm>
              <a:off x="2450" y="1900"/>
              <a:ext cx="339" cy="0"/>
            </a:xfrm>
            <a:prstGeom prst="line">
              <a:avLst/>
            </a:prstGeom>
            <a:noFill/>
            <a:ln w="38100">
              <a:solidFill>
                <a:srgbClr val="FFEB55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432154" name="Picture 26" descr="Eqn23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903" y="1441"/>
              <a:ext cx="2257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2155" name="Text Box 27"/>
          <p:cNvSpPr txBox="1">
            <a:spLocks noChangeArrowheads="1"/>
          </p:cNvSpPr>
          <p:nvPr/>
        </p:nvSpPr>
        <p:spPr bwMode="invGray">
          <a:xfrm>
            <a:off x="625475" y="3805238"/>
            <a:ext cx="37163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Write the matrix equation.</a:t>
            </a:r>
          </a:p>
        </p:txBody>
      </p:sp>
      <p:grpSp>
        <p:nvGrpSpPr>
          <p:cNvPr id="432165" name="Group 37"/>
          <p:cNvGrpSpPr>
            <a:grpSpLocks/>
          </p:cNvGrpSpPr>
          <p:nvPr/>
        </p:nvGrpSpPr>
        <p:grpSpPr bwMode="auto">
          <a:xfrm>
            <a:off x="625475" y="4310063"/>
            <a:ext cx="5580063" cy="1955800"/>
            <a:chOff x="394" y="2715"/>
            <a:chExt cx="3515" cy="1232"/>
          </a:xfrm>
        </p:grpSpPr>
        <p:pic>
          <p:nvPicPr>
            <p:cNvPr id="432153" name="Picture 25" descr="Eqn23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283" y="2985"/>
              <a:ext cx="2626" cy="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2157" name="Text Box 29"/>
            <p:cNvSpPr txBox="1">
              <a:spLocks noChangeArrowheads="1"/>
            </p:cNvSpPr>
            <p:nvPr/>
          </p:nvSpPr>
          <p:spPr bwMode="invGray">
            <a:xfrm>
              <a:off x="394" y="3273"/>
              <a:ext cx="14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</a:p>
          </p:txBody>
        </p:sp>
        <p:sp>
          <p:nvSpPr>
            <p:cNvPr id="432159" name="Text Box 31"/>
            <p:cNvSpPr txBox="1">
              <a:spLocks noChangeArrowheads="1"/>
            </p:cNvSpPr>
            <p:nvPr/>
          </p:nvSpPr>
          <p:spPr bwMode="invGray">
            <a:xfrm>
              <a:off x="1918" y="2715"/>
              <a:ext cx="25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32160" name="Text Box 32"/>
            <p:cNvSpPr txBox="1">
              <a:spLocks noChangeArrowheads="1"/>
            </p:cNvSpPr>
            <p:nvPr/>
          </p:nvSpPr>
          <p:spPr bwMode="invGray">
            <a:xfrm>
              <a:off x="2978" y="2719"/>
              <a:ext cx="25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32161" name="Text Box 33"/>
            <p:cNvSpPr txBox="1">
              <a:spLocks noChangeArrowheads="1"/>
            </p:cNvSpPr>
            <p:nvPr/>
          </p:nvSpPr>
          <p:spPr bwMode="invGray">
            <a:xfrm>
              <a:off x="3601" y="2719"/>
              <a:ext cx="25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32162" name="Text Box 34"/>
            <p:cNvSpPr txBox="1">
              <a:spLocks noChangeArrowheads="1"/>
            </p:cNvSpPr>
            <p:nvPr/>
          </p:nvSpPr>
          <p:spPr bwMode="invGray">
            <a:xfrm>
              <a:off x="2728" y="2718"/>
              <a:ext cx="19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cs typeface="Arial" charset="0"/>
                </a:rPr>
                <a:t>•</a:t>
              </a:r>
            </a:p>
          </p:txBody>
        </p:sp>
        <p:sp>
          <p:nvSpPr>
            <p:cNvPr id="432163" name="Text Box 35"/>
            <p:cNvSpPr txBox="1">
              <a:spLocks noChangeArrowheads="1"/>
            </p:cNvSpPr>
            <p:nvPr/>
          </p:nvSpPr>
          <p:spPr bwMode="invGray">
            <a:xfrm>
              <a:off x="3242" y="2720"/>
              <a:ext cx="2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  <a:cs typeface="Arial" charset="0"/>
                </a:rPr>
                <a:t>=</a:t>
              </a:r>
            </a:p>
          </p:txBody>
        </p:sp>
      </p:grpSp>
      <p:pic>
        <p:nvPicPr>
          <p:cNvPr id="432166" name="Picture 38" descr="stop sign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885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3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6" grpId="0" autoUpdateAnimBg="0"/>
      <p:bldP spid="432147" grpId="0" autoUpdateAnimBg="0"/>
      <p:bldP spid="4321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7-1a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0517" name="Picture 5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18" name="Picture 6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19" name="Picture 7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20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21" name="Picture 9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29" name="Picture 17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30" name="Picture 18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36" name="Picture 24" descr="example 1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42950"/>
            <a:ext cx="19383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0548" name="Group 36"/>
          <p:cNvGrpSpPr>
            <a:grpSpLocks/>
          </p:cNvGrpSpPr>
          <p:nvPr/>
        </p:nvGrpSpPr>
        <p:grpSpPr bwMode="auto">
          <a:xfrm>
            <a:off x="619125" y="1270000"/>
            <a:ext cx="8118475" cy="1401763"/>
            <a:chOff x="390" y="800"/>
            <a:chExt cx="5114" cy="883"/>
          </a:xfrm>
        </p:grpSpPr>
        <p:sp>
          <p:nvSpPr>
            <p:cNvPr id="320532" name="Text Box 20"/>
            <p:cNvSpPr txBox="1">
              <a:spLocks noChangeArrowheads="1"/>
            </p:cNvSpPr>
            <p:nvPr/>
          </p:nvSpPr>
          <p:spPr bwMode="invGray">
            <a:xfrm>
              <a:off x="390" y="800"/>
              <a:ext cx="51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Determine whether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X</a:t>
              </a:r>
              <a:r>
                <a:rPr lang="en-US" b="1">
                  <a:solidFill>
                    <a:srgbClr val="FFEB55"/>
                  </a:solidFill>
                </a:rPr>
                <a:t> and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Y</a:t>
              </a:r>
              <a:r>
                <a:rPr lang="en-US" b="1">
                  <a:solidFill>
                    <a:srgbClr val="FFEB55"/>
                  </a:solidFill>
                </a:rPr>
                <a:t> are inverses.</a:t>
              </a:r>
            </a:p>
          </p:txBody>
        </p:sp>
        <p:pic>
          <p:nvPicPr>
            <p:cNvPr id="320540" name="Picture 28" descr="Eqn1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1066"/>
              <a:ext cx="2747" cy="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0541" name="Text Box 29"/>
          <p:cNvSpPr txBox="1">
            <a:spLocks noChangeArrowheads="1"/>
          </p:cNvSpPr>
          <p:nvPr/>
        </p:nvSpPr>
        <p:spPr bwMode="auto">
          <a:xfrm>
            <a:off x="625475" y="2941638"/>
            <a:ext cx="6962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Check to see if </a:t>
            </a:r>
            <a:r>
              <a:rPr lang="en-US" sz="2800" i="1">
                <a:latin typeface="Times New Roman" pitchFamily="18" charset="0"/>
              </a:rPr>
              <a:t>X </a:t>
            </a:r>
            <a:r>
              <a:rPr lang="en-US" sz="2800" i="1">
                <a:cs typeface="Arial" charset="0"/>
                <a:sym typeface="Symbol" pitchFamily="18" charset="2"/>
              </a:rPr>
              <a:t>•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 Y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grpSp>
        <p:nvGrpSpPr>
          <p:cNvPr id="320546" name="Group 34"/>
          <p:cNvGrpSpPr>
            <a:grpSpLocks/>
          </p:cNvGrpSpPr>
          <p:nvPr/>
        </p:nvGrpSpPr>
        <p:grpSpPr bwMode="auto">
          <a:xfrm>
            <a:off x="720725" y="3708400"/>
            <a:ext cx="7883525" cy="977900"/>
            <a:chOff x="454" y="2324"/>
            <a:chExt cx="4966" cy="616"/>
          </a:xfrm>
        </p:grpSpPr>
        <p:pic>
          <p:nvPicPr>
            <p:cNvPr id="320542" name="Picture 30" descr="Eqn17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2324"/>
              <a:ext cx="2381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544" name="Text Box 32"/>
            <p:cNvSpPr txBox="1">
              <a:spLocks noChangeArrowheads="1"/>
            </p:cNvSpPr>
            <p:nvPr/>
          </p:nvSpPr>
          <p:spPr bwMode="invGray">
            <a:xfrm>
              <a:off x="3920" y="2396"/>
              <a:ext cx="15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Write an </a:t>
              </a:r>
              <a:br>
                <a:rPr lang="en-US"/>
              </a:br>
              <a:r>
                <a:rPr lang="en-US"/>
                <a:t>equation.</a:t>
              </a:r>
            </a:p>
          </p:txBody>
        </p:sp>
      </p:grpSp>
      <p:grpSp>
        <p:nvGrpSpPr>
          <p:cNvPr id="320547" name="Group 35"/>
          <p:cNvGrpSpPr>
            <a:grpSpLocks/>
          </p:cNvGrpSpPr>
          <p:nvPr/>
        </p:nvGrpSpPr>
        <p:grpSpPr bwMode="auto">
          <a:xfrm>
            <a:off x="1620838" y="4986338"/>
            <a:ext cx="6983412" cy="977900"/>
            <a:chOff x="1021" y="3115"/>
            <a:chExt cx="4399" cy="616"/>
          </a:xfrm>
        </p:grpSpPr>
        <p:pic>
          <p:nvPicPr>
            <p:cNvPr id="320543" name="Picture 31" descr="Eqn18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021" y="3115"/>
              <a:ext cx="2585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545" name="Text Box 33"/>
            <p:cNvSpPr txBox="1">
              <a:spLocks noChangeArrowheads="1"/>
            </p:cNvSpPr>
            <p:nvPr/>
          </p:nvSpPr>
          <p:spPr bwMode="invGray">
            <a:xfrm>
              <a:off x="3920" y="3182"/>
              <a:ext cx="15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Matrix</a:t>
              </a:r>
              <a:br>
                <a:rPr lang="en-US"/>
              </a:br>
              <a:r>
                <a:rPr lang="en-US"/>
                <a:t>multiplication</a:t>
              </a:r>
            </a:p>
          </p:txBody>
        </p:sp>
      </p:grpSp>
      <p:pic>
        <p:nvPicPr>
          <p:cNvPr id="320549" name="Picture 37" descr="stop sign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106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8-2d</a:t>
            </a:r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792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6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7" name="Picture 7" descr="your tur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7928" name="Object 8"/>
          <p:cNvGraphicFramePr>
            <a:graphicFrameLocks noChangeAspect="1"/>
          </p:cNvGraphicFramePr>
          <p:nvPr/>
        </p:nvGraphicFramePr>
        <p:xfrm>
          <a:off x="0" y="0"/>
          <a:ext cx="914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8" imgW="914400" imgH="596880" progId="Equation.DSMT4">
                  <p:embed/>
                </p:oleObj>
              </mc:Choice>
              <mc:Fallback>
                <p:oleObj name="Equation" r:id="rId8" imgW="91440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29" name="Picture 9" descr="help">
            <a:hlinkClick r:id="rId10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3" name="Picture 13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9" name="Picture 1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0" name="Picture 20" descr="4-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1" name="Text Box 21"/>
          <p:cNvSpPr txBox="1">
            <a:spLocks noChangeArrowheads="1"/>
          </p:cNvSpPr>
          <p:nvPr/>
        </p:nvSpPr>
        <p:spPr bwMode="invGray">
          <a:xfrm>
            <a:off x="619125" y="1289050"/>
            <a:ext cx="77168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chemeClr val="folHlink"/>
                </a:solidFill>
              </a:rPr>
              <a:t>Snacks</a:t>
            </a:r>
            <a:r>
              <a:rPr lang="en-US" b="1">
                <a:solidFill>
                  <a:srgbClr val="FFEB55"/>
                </a:solidFill>
              </a:rPr>
              <a:t>  The table below shows the composition of two types of snack mixes and the cost per pound of each type.</a:t>
            </a:r>
          </a:p>
        </p:txBody>
      </p:sp>
      <p:graphicFrame>
        <p:nvGraphicFramePr>
          <p:cNvPr id="338046" name="Group 126"/>
          <p:cNvGraphicFramePr>
            <a:graphicFrameLocks noGrp="1"/>
          </p:cNvGraphicFramePr>
          <p:nvPr/>
        </p:nvGraphicFramePr>
        <p:xfrm>
          <a:off x="731838" y="2530475"/>
          <a:ext cx="5297487" cy="1554480"/>
        </p:xfrm>
        <a:graphic>
          <a:graphicData uri="http://schemas.openxmlformats.org/drawingml/2006/table">
            <a:tbl>
              <a:tblPr/>
              <a:tblGrid>
                <a:gridCol w="1350962"/>
                <a:gridCol w="1038225"/>
                <a:gridCol w="1143000"/>
                <a:gridCol w="17653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Candy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EB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 Per Pound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EB5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$4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38060" name="Group 140"/>
          <p:cNvGrpSpPr>
            <a:grpSpLocks/>
          </p:cNvGrpSpPr>
          <p:nvPr/>
        </p:nvGrpSpPr>
        <p:grpSpPr bwMode="auto">
          <a:xfrm>
            <a:off x="625475" y="5195888"/>
            <a:ext cx="3971925" cy="673100"/>
            <a:chOff x="394" y="2837"/>
            <a:chExt cx="2502" cy="424"/>
          </a:xfrm>
        </p:grpSpPr>
        <p:sp>
          <p:nvSpPr>
            <p:cNvPr id="338050" name="Text Box 130"/>
            <p:cNvSpPr txBox="1">
              <a:spLocks noChangeArrowheads="1"/>
            </p:cNvSpPr>
            <p:nvPr/>
          </p:nvSpPr>
          <p:spPr bwMode="invGray">
            <a:xfrm>
              <a:off x="394" y="2837"/>
              <a:ext cx="14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</a:p>
          </p:txBody>
        </p:sp>
        <p:pic>
          <p:nvPicPr>
            <p:cNvPr id="338058" name="Picture 138" descr="Eqb232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366" y="2868"/>
              <a:ext cx="1320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59" name="Picture 139" descr="Eqb232b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366" y="3088"/>
              <a:ext cx="1530" cy="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8061" name="Text Box 141"/>
          <p:cNvSpPr txBox="1">
            <a:spLocks noChangeArrowheads="1"/>
          </p:cNvSpPr>
          <p:nvPr/>
        </p:nvSpPr>
        <p:spPr bwMode="auto">
          <a:xfrm>
            <a:off x="639763" y="4270375"/>
            <a:ext cx="8042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a.</a:t>
            </a:r>
            <a:r>
              <a:rPr lang="en-US"/>
              <a:t>	Write a system of equations that represents the cost per pound for each of the two snack mix components.</a:t>
            </a:r>
          </a:p>
        </p:txBody>
      </p:sp>
      <p:pic>
        <p:nvPicPr>
          <p:cNvPr id="338062" name="Picture 142" descr="stop sign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01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3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1" grpId="0" autoUpdateAnimBg="0"/>
      <p:bldP spid="338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8-2e</a:t>
            </a:r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315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5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58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59" name="Picture 7" descr="your tur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0" y="0"/>
          <a:ext cx="914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8" imgW="914400" imgH="596880" progId="Equation.DSMT4">
                  <p:embed/>
                </p:oleObj>
              </mc:Choice>
              <mc:Fallback>
                <p:oleObj name="Equation" r:id="rId8" imgW="91440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3161" name="Picture 9" descr="help">
            <a:hlinkClick r:id="rId10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62" name="Picture 10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63" name="Picture 11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64" name="Picture 12" descr="4-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92" name="Text Box 40"/>
          <p:cNvSpPr txBox="1">
            <a:spLocks noChangeArrowheads="1"/>
          </p:cNvSpPr>
          <p:nvPr/>
        </p:nvSpPr>
        <p:spPr bwMode="auto">
          <a:xfrm>
            <a:off x="639763" y="1296988"/>
            <a:ext cx="8042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b.</a:t>
            </a:r>
            <a:r>
              <a:rPr lang="en-US"/>
              <a:t>	Write a matrix equation for the system of equations.</a:t>
            </a:r>
          </a:p>
        </p:txBody>
      </p:sp>
      <p:grpSp>
        <p:nvGrpSpPr>
          <p:cNvPr id="433198" name="Group 46"/>
          <p:cNvGrpSpPr>
            <a:grpSpLocks/>
          </p:cNvGrpSpPr>
          <p:nvPr/>
        </p:nvGrpSpPr>
        <p:grpSpPr bwMode="auto">
          <a:xfrm>
            <a:off x="625475" y="2276475"/>
            <a:ext cx="5068888" cy="976313"/>
            <a:chOff x="394" y="1434"/>
            <a:chExt cx="3193" cy="615"/>
          </a:xfrm>
        </p:grpSpPr>
        <p:pic>
          <p:nvPicPr>
            <p:cNvPr id="433197" name="Picture 45" descr="Eqn03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359" y="1434"/>
              <a:ext cx="2228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3189" name="Text Box 37"/>
            <p:cNvSpPr txBox="1">
              <a:spLocks noChangeArrowheads="1"/>
            </p:cNvSpPr>
            <p:nvPr/>
          </p:nvSpPr>
          <p:spPr bwMode="invGray">
            <a:xfrm>
              <a:off x="394" y="1580"/>
              <a:ext cx="14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</a:p>
          </p:txBody>
        </p:sp>
      </p:grpSp>
      <p:pic>
        <p:nvPicPr>
          <p:cNvPr id="433196" name="Picture 44" descr="stop sign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080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3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8-3a</a:t>
            </a: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894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4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50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51" name="Picture 7" descr="exampl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52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56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62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63" name="Picture 19" descr="4-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973" name="Group 29"/>
          <p:cNvGrpSpPr>
            <a:grpSpLocks/>
          </p:cNvGrpSpPr>
          <p:nvPr/>
        </p:nvGrpSpPr>
        <p:grpSpPr bwMode="auto">
          <a:xfrm>
            <a:off x="619125" y="1289050"/>
            <a:ext cx="8524875" cy="1554163"/>
            <a:chOff x="390" y="812"/>
            <a:chExt cx="5370" cy="979"/>
          </a:xfrm>
        </p:grpSpPr>
        <p:sp>
          <p:nvSpPr>
            <p:cNvPr id="338964" name="Text Box 20"/>
            <p:cNvSpPr txBox="1">
              <a:spLocks noChangeArrowheads="1"/>
            </p:cNvSpPr>
            <p:nvPr/>
          </p:nvSpPr>
          <p:spPr bwMode="invGray">
            <a:xfrm>
              <a:off x="390" y="812"/>
              <a:ext cx="537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Use a matrix equation to solve the system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of equations.</a:t>
              </a:r>
            </a:p>
          </p:txBody>
        </p:sp>
        <p:pic>
          <p:nvPicPr>
            <p:cNvPr id="338965" name="Picture 21" descr="a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566"/>
              <a:ext cx="1143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66" name="Picture 22" descr="a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308"/>
              <a:ext cx="1080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8972" name="Group 28"/>
          <p:cNvGrpSpPr>
            <a:grpSpLocks/>
          </p:cNvGrpSpPr>
          <p:nvPr/>
        </p:nvGrpSpPr>
        <p:grpSpPr bwMode="auto">
          <a:xfrm>
            <a:off x="639763" y="3162300"/>
            <a:ext cx="8118475" cy="2033588"/>
            <a:chOff x="403" y="1519"/>
            <a:chExt cx="5114" cy="1281"/>
          </a:xfrm>
        </p:grpSpPr>
        <p:sp>
          <p:nvSpPr>
            <p:cNvPr id="338967" name="Text Box 23"/>
            <p:cNvSpPr txBox="1">
              <a:spLocks noChangeArrowheads="1"/>
            </p:cNvSpPr>
            <p:nvPr/>
          </p:nvSpPr>
          <p:spPr bwMode="invGray">
            <a:xfrm>
              <a:off x="403" y="1698"/>
              <a:ext cx="511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943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20000"/>
                </a:spcAft>
              </a:pPr>
              <a:r>
                <a:rPr lang="en-US"/>
                <a:t>The matrix equation 	when</a:t>
              </a:r>
            </a:p>
          </p:txBody>
        </p:sp>
        <p:pic>
          <p:nvPicPr>
            <p:cNvPr id="338968" name="Picture 24" descr="Eqn2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278" y="1519"/>
              <a:ext cx="1811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69" name="Picture 25" descr="Eqn23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2184"/>
              <a:ext cx="1071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70" name="Picture 26" descr="Eqn23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604" y="2184"/>
              <a:ext cx="810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71" name="Picture 27" descr="Eqn23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490" y="2184"/>
              <a:ext cx="123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8974" name="Picture 30" descr="stop sign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350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8-3b</a:t>
            </a: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418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2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3" name="Picture 7" descr="exampl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4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5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6" name="Picture 10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7" name="Picture 11" descr="4-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88" name="Text Box 12"/>
          <p:cNvSpPr txBox="1">
            <a:spLocks noChangeArrowheads="1"/>
          </p:cNvSpPr>
          <p:nvPr/>
        </p:nvSpPr>
        <p:spPr bwMode="invGray">
          <a:xfrm>
            <a:off x="619125" y="1289050"/>
            <a:ext cx="8524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chemeClr val="folHlink"/>
                </a:solidFill>
              </a:rPr>
              <a:t>Step 1</a:t>
            </a:r>
            <a:r>
              <a:rPr lang="en-US" b="1">
                <a:solidFill>
                  <a:srgbClr val="FFEB55"/>
                </a:solidFill>
              </a:rPr>
              <a:t>	</a:t>
            </a:r>
            <a:r>
              <a:rPr lang="en-US"/>
              <a:t>Find the inverse of the coefficient matrix.</a:t>
            </a:r>
          </a:p>
        </p:txBody>
      </p:sp>
      <p:pic>
        <p:nvPicPr>
          <p:cNvPr id="434197" name="Picture 21" descr="Eqn2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12788" y="1912938"/>
            <a:ext cx="5146675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98" name="Text Box 22"/>
          <p:cNvSpPr txBox="1">
            <a:spLocks noChangeArrowheads="1"/>
          </p:cNvSpPr>
          <p:nvPr/>
        </p:nvSpPr>
        <p:spPr bwMode="invGray">
          <a:xfrm>
            <a:off x="625475" y="3344863"/>
            <a:ext cx="7902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solidFill>
                  <a:schemeClr val="folHlink"/>
                </a:solidFill>
              </a:rPr>
              <a:t>Step 2</a:t>
            </a:r>
            <a:r>
              <a:rPr lang="en-US" b="1">
                <a:solidFill>
                  <a:srgbClr val="FFEB55"/>
                </a:solidFill>
              </a:rPr>
              <a:t>	</a:t>
            </a:r>
            <a:r>
              <a:rPr lang="en-US"/>
              <a:t>Multiply each side of the matrix equation by </a:t>
            </a:r>
            <a:br>
              <a:rPr lang="en-US"/>
            </a:br>
            <a:r>
              <a:rPr lang="en-US"/>
              <a:t>	the inverse matrix.</a:t>
            </a:r>
          </a:p>
        </p:txBody>
      </p:sp>
      <p:grpSp>
        <p:nvGrpSpPr>
          <p:cNvPr id="434203" name="Group 27"/>
          <p:cNvGrpSpPr>
            <a:grpSpLocks/>
          </p:cNvGrpSpPr>
          <p:nvPr/>
        </p:nvGrpSpPr>
        <p:grpSpPr bwMode="auto">
          <a:xfrm>
            <a:off x="722313" y="4081463"/>
            <a:ext cx="8256587" cy="1133475"/>
            <a:chOff x="455" y="2571"/>
            <a:chExt cx="5201" cy="714"/>
          </a:xfrm>
        </p:grpSpPr>
        <p:pic>
          <p:nvPicPr>
            <p:cNvPr id="434200" name="Picture 24" descr="Eqn24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5" y="2661"/>
              <a:ext cx="2391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201" name="Picture 25" descr="Eqn243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898" y="2662"/>
              <a:ext cx="1590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4202" name="Text Box 26"/>
            <p:cNvSpPr txBox="1">
              <a:spLocks noChangeArrowheads="1"/>
            </p:cNvSpPr>
            <p:nvPr/>
          </p:nvSpPr>
          <p:spPr bwMode="invGray">
            <a:xfrm>
              <a:off x="4616" y="2571"/>
              <a:ext cx="1040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Multiply </a:t>
              </a:r>
              <a:br>
                <a:rPr lang="en-US"/>
              </a:br>
              <a:r>
                <a:rPr lang="en-US"/>
                <a:t>each side </a:t>
              </a:r>
              <a:br>
                <a:rPr lang="en-US"/>
              </a:br>
              <a:r>
                <a:rPr lang="en-US"/>
                <a:t>by </a:t>
              </a:r>
              <a:r>
                <a:rPr lang="en-US" sz="2800" i="1">
                  <a:latin typeface="Times New Roman" pitchFamily="18" charset="0"/>
                </a:rPr>
                <a:t>A</a:t>
              </a:r>
              <a:r>
                <a:rPr lang="en-US" baseline="30000"/>
                <a:t>–1</a:t>
              </a:r>
              <a:r>
                <a:rPr lang="en-US"/>
                <a:t>.</a:t>
              </a:r>
            </a:p>
          </p:txBody>
        </p:sp>
      </p:grpSp>
      <p:pic>
        <p:nvPicPr>
          <p:cNvPr id="434204" name="Picture 28" descr="stop sign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817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3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8" grpId="0" autoUpdateAnimBg="0"/>
      <p:bldP spid="43419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8-3c</a:t>
            </a: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520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6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7" name="Picture 7" descr="exampl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8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9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10" name="Picture 10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11" name="Picture 11" descr="4-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5225" name="Group 25"/>
          <p:cNvGrpSpPr>
            <a:grpSpLocks/>
          </p:cNvGrpSpPr>
          <p:nvPr/>
        </p:nvGrpSpPr>
        <p:grpSpPr bwMode="auto">
          <a:xfrm>
            <a:off x="2424113" y="1411288"/>
            <a:ext cx="6313487" cy="977900"/>
            <a:chOff x="1527" y="889"/>
            <a:chExt cx="3977" cy="616"/>
          </a:xfrm>
        </p:grpSpPr>
        <p:sp>
          <p:nvSpPr>
            <p:cNvPr id="435217" name="Text Box 17"/>
            <p:cNvSpPr txBox="1">
              <a:spLocks noChangeArrowheads="1"/>
            </p:cNvSpPr>
            <p:nvPr/>
          </p:nvSpPr>
          <p:spPr bwMode="invGray">
            <a:xfrm>
              <a:off x="4464" y="950"/>
              <a:ext cx="104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Multiply </a:t>
              </a:r>
              <a:br>
                <a:rPr lang="en-US"/>
              </a:br>
              <a:r>
                <a:rPr lang="en-US"/>
                <a:t>matrices.</a:t>
              </a:r>
            </a:p>
          </p:txBody>
        </p:sp>
        <p:pic>
          <p:nvPicPr>
            <p:cNvPr id="435218" name="Picture 18" descr="Eqn2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527" y="889"/>
              <a:ext cx="2200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226" name="Group 26"/>
          <p:cNvGrpSpPr>
            <a:grpSpLocks/>
          </p:cNvGrpSpPr>
          <p:nvPr/>
        </p:nvGrpSpPr>
        <p:grpSpPr bwMode="auto">
          <a:xfrm>
            <a:off x="3709988" y="2814638"/>
            <a:ext cx="5035550" cy="977900"/>
            <a:chOff x="2337" y="1773"/>
            <a:chExt cx="3172" cy="616"/>
          </a:xfrm>
        </p:grpSpPr>
        <p:pic>
          <p:nvPicPr>
            <p:cNvPr id="435219" name="Picture 19" descr="Eqn24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337" y="1773"/>
              <a:ext cx="999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220" name="Picture 20" descr="Eqn24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3" y="1773"/>
              <a:ext cx="96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5222" name="Text Box 22"/>
          <p:cNvSpPr txBox="1">
            <a:spLocks noChangeArrowheads="1"/>
          </p:cNvSpPr>
          <p:nvPr/>
        </p:nvSpPr>
        <p:spPr bwMode="auto">
          <a:xfrm>
            <a:off x="625475" y="4429125"/>
            <a:ext cx="80168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14450" indent="-13144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Answer:	</a:t>
            </a:r>
            <a:r>
              <a:rPr lang="en-US"/>
              <a:t>The solution is </a:t>
            </a:r>
            <a:r>
              <a:rPr lang="en-US" sz="2800">
                <a:latin typeface="Times New Roman" pitchFamily="18" charset="0"/>
              </a:rPr>
              <a:t>(5</a:t>
            </a:r>
            <a:r>
              <a:rPr lang="en-US"/>
              <a:t>,</a:t>
            </a:r>
            <a:r>
              <a:rPr lang="en-US" sz="2800">
                <a:latin typeface="Times New Roman" pitchFamily="18" charset="0"/>
              </a:rPr>
              <a:t> –4)</a:t>
            </a:r>
            <a:r>
              <a:rPr lang="en-US"/>
              <a:t>. Check this solution in the original equations.</a:t>
            </a:r>
          </a:p>
        </p:txBody>
      </p:sp>
      <p:pic>
        <p:nvPicPr>
          <p:cNvPr id="435227" name="Picture 27" descr="stop sign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274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3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2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8-3d</a:t>
            </a: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997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7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74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75" name="Picture 7" descr="your tu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76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80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85" name="Picture 17" descr="stop sign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86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87" name="Picture 19" descr="4-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94" name="Group 26"/>
          <p:cNvGrpSpPr>
            <a:grpSpLocks/>
          </p:cNvGrpSpPr>
          <p:nvPr/>
        </p:nvGrpSpPr>
        <p:grpSpPr bwMode="auto">
          <a:xfrm>
            <a:off x="619125" y="1289050"/>
            <a:ext cx="8524875" cy="1603375"/>
            <a:chOff x="390" y="812"/>
            <a:chExt cx="5370" cy="1010"/>
          </a:xfrm>
        </p:grpSpPr>
        <p:sp>
          <p:nvSpPr>
            <p:cNvPr id="339989" name="Text Box 21"/>
            <p:cNvSpPr txBox="1">
              <a:spLocks noChangeArrowheads="1"/>
            </p:cNvSpPr>
            <p:nvPr/>
          </p:nvSpPr>
          <p:spPr bwMode="invGray">
            <a:xfrm>
              <a:off x="390" y="812"/>
              <a:ext cx="537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Use a matrix equation to solve the system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of equations.</a:t>
              </a:r>
            </a:p>
          </p:txBody>
        </p:sp>
        <p:pic>
          <p:nvPicPr>
            <p:cNvPr id="339992" name="Picture 24" descr="a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331"/>
              <a:ext cx="1242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993" name="Picture 25" descr="a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597"/>
              <a:ext cx="990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625475" y="3352800"/>
            <a:ext cx="8016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14450" indent="-13144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1485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600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>
                <a:solidFill>
                  <a:srgbClr val="FFEB55"/>
                </a:solidFill>
              </a:rPr>
              <a:t>Answer:	</a:t>
            </a:r>
            <a:r>
              <a:rPr lang="en-US"/>
              <a:t> </a:t>
            </a:r>
            <a:r>
              <a:rPr lang="en-US" sz="2800">
                <a:latin typeface="Times New Roman" pitchFamily="18" charset="0"/>
              </a:rPr>
              <a:t>(2</a:t>
            </a:r>
            <a:r>
              <a:rPr lang="en-US"/>
              <a:t>,</a:t>
            </a:r>
            <a:r>
              <a:rPr lang="en-US" sz="2800">
                <a:latin typeface="Times New Roman" pitchFamily="18" charset="0"/>
              </a:rPr>
              <a:t> –4)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10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9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8-4a</a:t>
            </a:r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4099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8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9" name="Picture 7" descr="exampl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00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04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10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11" name="Picture 19" descr="4-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1022" name="Group 30"/>
          <p:cNvGrpSpPr>
            <a:grpSpLocks/>
          </p:cNvGrpSpPr>
          <p:nvPr/>
        </p:nvGrpSpPr>
        <p:grpSpPr bwMode="auto">
          <a:xfrm>
            <a:off x="619125" y="1289050"/>
            <a:ext cx="8524875" cy="1574800"/>
            <a:chOff x="390" y="812"/>
            <a:chExt cx="5370" cy="992"/>
          </a:xfrm>
        </p:grpSpPr>
        <p:sp>
          <p:nvSpPr>
            <p:cNvPr id="341013" name="Text Box 21"/>
            <p:cNvSpPr txBox="1">
              <a:spLocks noChangeArrowheads="1"/>
            </p:cNvSpPr>
            <p:nvPr/>
          </p:nvSpPr>
          <p:spPr bwMode="invGray">
            <a:xfrm>
              <a:off x="390" y="812"/>
              <a:ext cx="537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Use a matrix equation to solve the system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of equations.</a:t>
              </a:r>
            </a:p>
          </p:txBody>
        </p:sp>
        <p:pic>
          <p:nvPicPr>
            <p:cNvPr id="341016" name="Picture 24" descr="a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331"/>
              <a:ext cx="1182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017" name="Picture 25" descr="a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579"/>
              <a:ext cx="1128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1021" name="Group 29"/>
          <p:cNvGrpSpPr>
            <a:grpSpLocks/>
          </p:cNvGrpSpPr>
          <p:nvPr/>
        </p:nvGrpSpPr>
        <p:grpSpPr bwMode="auto">
          <a:xfrm>
            <a:off x="639763" y="3044825"/>
            <a:ext cx="7542212" cy="2112963"/>
            <a:chOff x="403" y="1918"/>
            <a:chExt cx="4751" cy="1331"/>
          </a:xfrm>
        </p:grpSpPr>
        <p:pic>
          <p:nvPicPr>
            <p:cNvPr id="341018" name="Picture 26" descr="Eqn24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479" y="1918"/>
              <a:ext cx="1895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019" name="Picture 27" descr="Eqn25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2633"/>
              <a:ext cx="3335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1020" name="Text Box 28"/>
            <p:cNvSpPr txBox="1">
              <a:spLocks noChangeArrowheads="1"/>
            </p:cNvSpPr>
            <p:nvPr/>
          </p:nvSpPr>
          <p:spPr bwMode="invGray">
            <a:xfrm>
              <a:off x="403" y="2097"/>
              <a:ext cx="475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400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20000"/>
                </a:spcAft>
              </a:pPr>
              <a:r>
                <a:rPr lang="en-US"/>
                <a:t>The matrix equation is 	when</a:t>
              </a:r>
            </a:p>
          </p:txBody>
        </p:sp>
      </p:grpSp>
      <p:pic>
        <p:nvPicPr>
          <p:cNvPr id="341023" name="Picture 31" descr="stop sign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20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8-4b</a:t>
            </a: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622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0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1" name="Picture 7" descr="exampl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2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3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4" name="Picture 10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5" name="Picture 11" descr="4-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236" name="Text Box 12"/>
          <p:cNvSpPr txBox="1">
            <a:spLocks noChangeArrowheads="1"/>
          </p:cNvSpPr>
          <p:nvPr/>
        </p:nvSpPr>
        <p:spPr bwMode="invGray">
          <a:xfrm>
            <a:off x="619125" y="1289050"/>
            <a:ext cx="8524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Find the inverse of the coefficient matrix.</a:t>
            </a:r>
          </a:p>
        </p:txBody>
      </p:sp>
      <p:pic>
        <p:nvPicPr>
          <p:cNvPr id="436243" name="Picture 19" descr="Eqn25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31838" y="1778000"/>
            <a:ext cx="3351212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6246" name="Group 22"/>
          <p:cNvGrpSpPr>
            <a:grpSpLocks/>
          </p:cNvGrpSpPr>
          <p:nvPr/>
        </p:nvGrpSpPr>
        <p:grpSpPr bwMode="auto">
          <a:xfrm>
            <a:off x="625475" y="3219450"/>
            <a:ext cx="8524875" cy="977900"/>
            <a:chOff x="394" y="1737"/>
            <a:chExt cx="5370" cy="616"/>
          </a:xfrm>
        </p:grpSpPr>
        <p:pic>
          <p:nvPicPr>
            <p:cNvPr id="436244" name="Picture 20" descr="Eqn25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3980" y="1737"/>
              <a:ext cx="714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6245" name="Text Box 21"/>
            <p:cNvSpPr txBox="1">
              <a:spLocks noChangeArrowheads="1"/>
            </p:cNvSpPr>
            <p:nvPr/>
          </p:nvSpPr>
          <p:spPr bwMode="invGray">
            <a:xfrm>
              <a:off x="394" y="1889"/>
              <a:ext cx="537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6858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/>
                <a:t>The determinant of the coefficient matrix	is </a:t>
              </a:r>
              <a:r>
                <a:rPr lang="en-US" sz="2800">
                  <a:latin typeface="Times New Roman" pitchFamily="18" charset="0"/>
                </a:rPr>
                <a:t>0</a:t>
              </a:r>
              <a:r>
                <a:rPr lang="en-US"/>
                <a:t>,</a:t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>so </a:t>
              </a:r>
              <a:r>
                <a:rPr lang="en-US" sz="2800" i="1">
                  <a:latin typeface="Times New Roman" pitchFamily="18" charset="0"/>
                </a:rPr>
                <a:t>A</a:t>
              </a:r>
              <a:r>
                <a:rPr lang="en-US" sz="2600" baseline="30000"/>
                <a:t>–1</a:t>
              </a:r>
              <a:r>
                <a:rPr lang="en-US"/>
                <a:t> does not exist.</a:t>
              </a:r>
            </a:p>
          </p:txBody>
        </p:sp>
      </p:grpSp>
      <p:pic>
        <p:nvPicPr>
          <p:cNvPr id="436247" name="Picture 23" descr="stop sign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52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3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8-4c</a:t>
            </a:r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725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4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5" name="Picture 7" descr="exampl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6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7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8" name="Picture 10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9" name="Picture 11" descr="4-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60" name="Text Box 12"/>
          <p:cNvSpPr txBox="1">
            <a:spLocks noChangeArrowheads="1"/>
          </p:cNvSpPr>
          <p:nvPr/>
        </p:nvSpPr>
        <p:spPr bwMode="invGray">
          <a:xfrm>
            <a:off x="619125" y="1289050"/>
            <a:ext cx="8524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/>
              <a:t>Graph the system of equations.</a:t>
            </a:r>
          </a:p>
        </p:txBody>
      </p:sp>
      <p:pic>
        <p:nvPicPr>
          <p:cNvPr id="437265" name="Picture 17" descr="ex0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378450" y="1385888"/>
            <a:ext cx="3241675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66" name="Text Box 18"/>
          <p:cNvSpPr txBox="1">
            <a:spLocks noChangeArrowheads="1"/>
          </p:cNvSpPr>
          <p:nvPr/>
        </p:nvSpPr>
        <p:spPr bwMode="invGray">
          <a:xfrm>
            <a:off x="625475" y="1971675"/>
            <a:ext cx="8524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/>
              <a:t>Since the lines are parallel, this</a:t>
            </a:r>
            <a:br>
              <a:rPr lang="en-US"/>
            </a:br>
            <a:r>
              <a:rPr lang="en-US"/>
              <a:t>system has no solution.</a:t>
            </a:r>
          </a:p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/>
              <a:t>The system is inconsistent.</a:t>
            </a:r>
          </a:p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b="1">
                <a:solidFill>
                  <a:srgbClr val="FFEB55"/>
                </a:solidFill>
              </a:rPr>
              <a:t>Answer:</a:t>
            </a:r>
            <a:r>
              <a:rPr lang="en-US"/>
              <a:t> 	There is no solution of</a:t>
            </a:r>
            <a:br>
              <a:rPr lang="en-US"/>
            </a:br>
            <a:r>
              <a:rPr lang="en-US"/>
              <a:t>	this system.</a:t>
            </a:r>
          </a:p>
        </p:txBody>
      </p:sp>
      <p:pic>
        <p:nvPicPr>
          <p:cNvPr id="437267" name="Picture 19" descr="stop sign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360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7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7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0" grpId="0" autoUpdateAnimBg="0"/>
      <p:bldP spid="437266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8-4d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4202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2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3" name="Picture 7" descr="your tu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4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8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33" name="Picture 17" descr="stop sign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34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35" name="Picture 19" descr="4-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2042" name="Group 26"/>
          <p:cNvGrpSpPr>
            <a:grpSpLocks/>
          </p:cNvGrpSpPr>
          <p:nvPr/>
        </p:nvGrpSpPr>
        <p:grpSpPr bwMode="auto">
          <a:xfrm>
            <a:off x="619125" y="1289050"/>
            <a:ext cx="8524875" cy="1614488"/>
            <a:chOff x="390" y="812"/>
            <a:chExt cx="5370" cy="1017"/>
          </a:xfrm>
        </p:grpSpPr>
        <p:sp>
          <p:nvSpPr>
            <p:cNvPr id="342037" name="Text Box 21"/>
            <p:cNvSpPr txBox="1">
              <a:spLocks noChangeArrowheads="1"/>
            </p:cNvSpPr>
            <p:nvPr/>
          </p:nvSpPr>
          <p:spPr bwMode="invGray">
            <a:xfrm>
              <a:off x="390" y="812"/>
              <a:ext cx="537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Use a matrix equation to solve the system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of equations.</a:t>
              </a:r>
            </a:p>
          </p:txBody>
        </p:sp>
        <p:pic>
          <p:nvPicPr>
            <p:cNvPr id="342040" name="Picture 24" descr="a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331"/>
              <a:ext cx="894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041" name="Picture 25" descr="a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61" y="1604"/>
              <a:ext cx="1224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2043" name="Text Box 27"/>
          <p:cNvSpPr txBox="1">
            <a:spLocks noChangeArrowheads="1"/>
          </p:cNvSpPr>
          <p:nvPr/>
        </p:nvSpPr>
        <p:spPr bwMode="invGray">
          <a:xfrm>
            <a:off x="625475" y="3306763"/>
            <a:ext cx="60594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831975" indent="-342900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946275" indent="-342900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60575" indent="-342900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342900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342900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342900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342900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342900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514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b="1">
                <a:solidFill>
                  <a:srgbClr val="FFEB55"/>
                </a:solidFill>
              </a:rPr>
              <a:t>Answer:</a:t>
            </a:r>
            <a:r>
              <a:rPr lang="en-US"/>
              <a:t> 	no solution</a:t>
            </a:r>
          </a:p>
        </p:txBody>
      </p:sp>
    </p:spTree>
    <p:extLst>
      <p:ext uri="{BB962C8B-B14F-4D97-AF65-F5344CB8AC3E}">
        <p14:creationId xmlns:p14="http://schemas.microsoft.com/office/powerpoint/2010/main" val="37481998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7-1b</a:t>
            </a: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677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4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5" name="Picture 7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6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7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8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80" name="Picture 12" descr="example 1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42950"/>
            <a:ext cx="19383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782" name="Text Box 14"/>
          <p:cNvSpPr txBox="1">
            <a:spLocks noChangeArrowheads="1"/>
          </p:cNvSpPr>
          <p:nvPr/>
        </p:nvSpPr>
        <p:spPr bwMode="auto">
          <a:xfrm>
            <a:off x="625475" y="1277938"/>
            <a:ext cx="6962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Now find </a:t>
            </a:r>
            <a:r>
              <a:rPr lang="en-US" sz="2800" i="1">
                <a:latin typeface="Times New Roman" pitchFamily="18" charset="0"/>
              </a:rPr>
              <a:t>Y </a:t>
            </a:r>
            <a:r>
              <a:rPr lang="en-US" sz="2800" i="1">
                <a:cs typeface="Arial" charset="0"/>
                <a:sym typeface="Symbol" pitchFamily="18" charset="2"/>
              </a:rPr>
              <a:t>•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 X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grpSp>
        <p:nvGrpSpPr>
          <p:cNvPr id="416795" name="Group 27"/>
          <p:cNvGrpSpPr>
            <a:grpSpLocks/>
          </p:cNvGrpSpPr>
          <p:nvPr/>
        </p:nvGrpSpPr>
        <p:grpSpPr bwMode="auto">
          <a:xfrm>
            <a:off x="1630363" y="3506788"/>
            <a:ext cx="6973887" cy="977900"/>
            <a:chOff x="1027" y="2209"/>
            <a:chExt cx="4393" cy="616"/>
          </a:xfrm>
        </p:grpSpPr>
        <p:pic>
          <p:nvPicPr>
            <p:cNvPr id="416794" name="Picture 26" descr="Eqn02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027" y="2209"/>
              <a:ext cx="247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6786" name="Text Box 18"/>
            <p:cNvSpPr txBox="1">
              <a:spLocks noChangeArrowheads="1"/>
            </p:cNvSpPr>
            <p:nvPr/>
          </p:nvSpPr>
          <p:spPr bwMode="invGray">
            <a:xfrm>
              <a:off x="3920" y="2286"/>
              <a:ext cx="15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Matrix</a:t>
              </a:r>
              <a:br>
                <a:rPr lang="en-US"/>
              </a:br>
              <a:r>
                <a:rPr lang="en-US"/>
                <a:t>multiplication</a:t>
              </a:r>
            </a:p>
          </p:txBody>
        </p:sp>
      </p:grpSp>
      <p:grpSp>
        <p:nvGrpSpPr>
          <p:cNvPr id="416790" name="Group 22"/>
          <p:cNvGrpSpPr>
            <a:grpSpLocks/>
          </p:cNvGrpSpPr>
          <p:nvPr/>
        </p:nvGrpSpPr>
        <p:grpSpPr bwMode="auto">
          <a:xfrm>
            <a:off x="720725" y="2141538"/>
            <a:ext cx="7883525" cy="977900"/>
            <a:chOff x="454" y="1144"/>
            <a:chExt cx="4966" cy="616"/>
          </a:xfrm>
        </p:grpSpPr>
        <p:sp>
          <p:nvSpPr>
            <p:cNvPr id="416785" name="Text Box 17"/>
            <p:cNvSpPr txBox="1">
              <a:spLocks noChangeArrowheads="1"/>
            </p:cNvSpPr>
            <p:nvPr/>
          </p:nvSpPr>
          <p:spPr bwMode="invGray">
            <a:xfrm>
              <a:off x="3920" y="1216"/>
              <a:ext cx="15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Write an </a:t>
              </a:r>
              <a:br>
                <a:rPr lang="en-US"/>
              </a:br>
              <a:r>
                <a:rPr lang="en-US"/>
                <a:t>equation.</a:t>
              </a:r>
            </a:p>
          </p:txBody>
        </p:sp>
        <p:pic>
          <p:nvPicPr>
            <p:cNvPr id="416788" name="Picture 20" descr="Eqn2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1144"/>
              <a:ext cx="2381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6789" name="Text Box 21"/>
          <p:cNvSpPr txBox="1">
            <a:spLocks noChangeArrowheads="1"/>
          </p:cNvSpPr>
          <p:nvPr/>
        </p:nvSpPr>
        <p:spPr bwMode="auto">
          <a:xfrm>
            <a:off x="625475" y="4873625"/>
            <a:ext cx="8170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EB55"/>
                </a:solidFill>
              </a:rPr>
              <a:t>Answer: </a:t>
            </a:r>
            <a:r>
              <a:rPr lang="en-US"/>
              <a:t>Since </a:t>
            </a:r>
            <a:r>
              <a:rPr lang="en-US" sz="2800" i="1">
                <a:latin typeface="Times New Roman" pitchFamily="18" charset="0"/>
              </a:rPr>
              <a:t>X </a:t>
            </a:r>
            <a:r>
              <a:rPr lang="en-US" sz="2800" i="1">
                <a:cs typeface="Arial" charset="0"/>
                <a:sym typeface="Symbol" pitchFamily="18" charset="2"/>
              </a:rPr>
              <a:t>•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 Y = Y </a:t>
            </a:r>
            <a:r>
              <a:rPr lang="en-US" sz="2800" i="1">
                <a:latin typeface="Times New Roman" pitchFamily="18" charset="0"/>
                <a:cs typeface="Arial" charset="0"/>
                <a:sym typeface="Symbol" pitchFamily="18" charset="2"/>
              </a:rPr>
              <a:t>• X = I</a:t>
            </a:r>
            <a:r>
              <a:rPr lang="en-US" sz="2800">
                <a:cs typeface="Arial" charset="0"/>
                <a:sym typeface="Symbol" pitchFamily="18" charset="2"/>
              </a:rPr>
              <a:t>,</a:t>
            </a:r>
            <a:r>
              <a:rPr lang="en-US" sz="2800" i="1">
                <a:latin typeface="Times New Roman" pitchFamily="18" charset="0"/>
                <a:cs typeface="Arial" charset="0"/>
                <a:sym typeface="Symbol" pitchFamily="18" charset="2"/>
              </a:rPr>
              <a:t> X </a:t>
            </a:r>
            <a:r>
              <a:rPr lang="en-US">
                <a:cs typeface="Arial" charset="0"/>
                <a:sym typeface="Symbol" pitchFamily="18" charset="2"/>
              </a:rPr>
              <a:t>and</a:t>
            </a:r>
            <a:r>
              <a:rPr lang="en-US" sz="2800" i="1">
                <a:latin typeface="Times New Roman" pitchFamily="18" charset="0"/>
                <a:cs typeface="Arial" charset="0"/>
                <a:sym typeface="Symbol" pitchFamily="18" charset="2"/>
              </a:rPr>
              <a:t> Y </a:t>
            </a:r>
            <a:r>
              <a:rPr lang="en-US">
                <a:cs typeface="Arial" charset="0"/>
                <a:sym typeface="Symbol" pitchFamily="18" charset="2"/>
              </a:rPr>
              <a:t>are inverses.</a:t>
            </a:r>
            <a:endParaRPr lang="en-US">
              <a:sym typeface="Symbol" pitchFamily="18" charset="2"/>
            </a:endParaRPr>
          </a:p>
        </p:txBody>
      </p:sp>
      <p:pic>
        <p:nvPicPr>
          <p:cNvPr id="416792" name="Picture 24" descr="stop sign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047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2" grpId="0" autoUpdateAnimBg="0"/>
      <p:bldP spid="41678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6" name="Picture 10" descr="end_04-0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End of Lesson 8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47140" name="Picture 4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141" name="Picture 5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142" name="Picture 6" descr="home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143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14636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7-1c</a:t>
            </a: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574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4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0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1" name="Picture 7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2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3" name="Picture 9" descr="stop sign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4" name="Picture 10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5" name="Picture 11" descr="4-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8" name="Picture 14" descr="example 1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42950"/>
            <a:ext cx="19383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5769" name="Group 25"/>
          <p:cNvGrpSpPr>
            <a:grpSpLocks/>
          </p:cNvGrpSpPr>
          <p:nvPr/>
        </p:nvGrpSpPr>
        <p:grpSpPr bwMode="auto">
          <a:xfrm>
            <a:off x="619125" y="1270000"/>
            <a:ext cx="8118475" cy="1446213"/>
            <a:chOff x="390" y="800"/>
            <a:chExt cx="5114" cy="911"/>
          </a:xfrm>
        </p:grpSpPr>
        <p:sp>
          <p:nvSpPr>
            <p:cNvPr id="415756" name="Text Box 12"/>
            <p:cNvSpPr txBox="1">
              <a:spLocks noChangeArrowheads="1"/>
            </p:cNvSpPr>
            <p:nvPr/>
          </p:nvSpPr>
          <p:spPr bwMode="invGray">
            <a:xfrm>
              <a:off x="390" y="800"/>
              <a:ext cx="51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Determine whether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P</a:t>
              </a:r>
              <a:r>
                <a:rPr lang="en-US" b="1">
                  <a:solidFill>
                    <a:srgbClr val="FFEB55"/>
                  </a:solidFill>
                </a:rPr>
                <a:t> and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Q</a:t>
              </a:r>
              <a:r>
                <a:rPr lang="en-US" b="1">
                  <a:solidFill>
                    <a:srgbClr val="FFEB55"/>
                  </a:solidFill>
                </a:rPr>
                <a:t> are inverses.</a:t>
              </a:r>
            </a:p>
          </p:txBody>
        </p:sp>
        <p:pic>
          <p:nvPicPr>
            <p:cNvPr id="415760" name="Picture 16" descr="Eqn1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1095"/>
              <a:ext cx="2693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625475" y="2865438"/>
            <a:ext cx="6962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Check to see if </a:t>
            </a:r>
            <a:r>
              <a:rPr lang="en-US" sz="2800" i="1">
                <a:latin typeface="Times New Roman" pitchFamily="18" charset="0"/>
              </a:rPr>
              <a:t>P </a:t>
            </a:r>
            <a:r>
              <a:rPr lang="en-US" sz="2800" i="1">
                <a:cs typeface="Arial" charset="0"/>
                <a:sym typeface="Symbol" pitchFamily="18" charset="2"/>
              </a:rPr>
              <a:t>•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 Q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grpSp>
        <p:nvGrpSpPr>
          <p:cNvPr id="415767" name="Group 23"/>
          <p:cNvGrpSpPr>
            <a:grpSpLocks/>
          </p:cNvGrpSpPr>
          <p:nvPr/>
        </p:nvGrpSpPr>
        <p:grpSpPr bwMode="auto">
          <a:xfrm>
            <a:off x="720725" y="3467100"/>
            <a:ext cx="7999413" cy="977900"/>
            <a:chOff x="454" y="2184"/>
            <a:chExt cx="5039" cy="616"/>
          </a:xfrm>
        </p:grpSpPr>
        <p:pic>
          <p:nvPicPr>
            <p:cNvPr id="415761" name="Picture 17" descr="Eqn186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2184"/>
              <a:ext cx="2414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5764" name="Text Box 20"/>
            <p:cNvSpPr txBox="1">
              <a:spLocks noChangeArrowheads="1"/>
            </p:cNvSpPr>
            <p:nvPr/>
          </p:nvSpPr>
          <p:spPr bwMode="invGray">
            <a:xfrm>
              <a:off x="4186" y="2263"/>
              <a:ext cx="1307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Write an</a:t>
              </a:r>
              <a:br>
                <a:rPr lang="en-US"/>
              </a:br>
              <a:r>
                <a:rPr lang="en-US"/>
                <a:t>equation.</a:t>
              </a:r>
            </a:p>
          </p:txBody>
        </p:sp>
      </p:grpSp>
      <p:grpSp>
        <p:nvGrpSpPr>
          <p:cNvPr id="415768" name="Group 24"/>
          <p:cNvGrpSpPr>
            <a:grpSpLocks/>
          </p:cNvGrpSpPr>
          <p:nvPr/>
        </p:nvGrpSpPr>
        <p:grpSpPr bwMode="auto">
          <a:xfrm>
            <a:off x="1579563" y="4735513"/>
            <a:ext cx="7140575" cy="977900"/>
            <a:chOff x="995" y="2983"/>
            <a:chExt cx="4498" cy="616"/>
          </a:xfrm>
        </p:grpSpPr>
        <p:pic>
          <p:nvPicPr>
            <p:cNvPr id="415762" name="Picture 18" descr="Eqn19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995" y="2983"/>
              <a:ext cx="2867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5765" name="Text Box 21"/>
            <p:cNvSpPr txBox="1">
              <a:spLocks noChangeArrowheads="1"/>
            </p:cNvSpPr>
            <p:nvPr/>
          </p:nvSpPr>
          <p:spPr bwMode="invGray">
            <a:xfrm>
              <a:off x="4186" y="3055"/>
              <a:ext cx="1307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Matrix </a:t>
              </a:r>
              <a:br>
                <a:rPr lang="en-US"/>
              </a:br>
              <a:r>
                <a:rPr lang="en-US"/>
                <a:t>multiplication</a:t>
              </a:r>
            </a:p>
          </p:txBody>
        </p:sp>
      </p:grpSp>
      <p:sp>
        <p:nvSpPr>
          <p:cNvPr id="415766" name="Text Box 22"/>
          <p:cNvSpPr txBox="1">
            <a:spLocks noChangeArrowheads="1"/>
          </p:cNvSpPr>
          <p:nvPr/>
        </p:nvSpPr>
        <p:spPr bwMode="auto">
          <a:xfrm>
            <a:off x="625475" y="5832475"/>
            <a:ext cx="8170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EB55"/>
                </a:solidFill>
              </a:rPr>
              <a:t>Answer: </a:t>
            </a:r>
            <a:r>
              <a:rPr lang="en-US"/>
              <a:t>Since </a:t>
            </a:r>
            <a:r>
              <a:rPr lang="en-US" sz="2800" i="1">
                <a:latin typeface="Times New Roman" pitchFamily="18" charset="0"/>
              </a:rPr>
              <a:t>P </a:t>
            </a:r>
            <a:r>
              <a:rPr lang="en-US" sz="2800" i="1">
                <a:cs typeface="Arial" charset="0"/>
                <a:sym typeface="Symbol" pitchFamily="18" charset="2"/>
              </a:rPr>
              <a:t>•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 Q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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 I</a:t>
            </a:r>
            <a:r>
              <a:rPr lang="en-US" sz="2800">
                <a:cs typeface="Arial" charset="0"/>
                <a:sym typeface="Symbol" pitchFamily="18" charset="2"/>
              </a:rPr>
              <a:t>,</a:t>
            </a:r>
            <a:r>
              <a:rPr lang="en-US" sz="2800" i="1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cs typeface="Arial" charset="0"/>
                <a:sym typeface="Symbol" pitchFamily="18" charset="2"/>
              </a:rPr>
              <a:t>they are not inverses.</a:t>
            </a:r>
            <a:endParaRPr lang="en-US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02746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63" grpId="0" autoUpdateAnimBg="0"/>
      <p:bldP spid="4157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7-1d</a:t>
            </a: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154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2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3" name="Picture 7" descr="your tu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5" name="Picture 9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8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53" name="Picture 17" descr="stop sign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54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55" name="Picture 19" descr="4-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1561" name="Group 25"/>
          <p:cNvGrpSpPr>
            <a:grpSpLocks/>
          </p:cNvGrpSpPr>
          <p:nvPr/>
        </p:nvGrpSpPr>
        <p:grpSpPr bwMode="auto">
          <a:xfrm>
            <a:off x="619125" y="1270000"/>
            <a:ext cx="8118475" cy="3751263"/>
            <a:chOff x="390" y="800"/>
            <a:chExt cx="5114" cy="2363"/>
          </a:xfrm>
        </p:grpSpPr>
        <p:sp>
          <p:nvSpPr>
            <p:cNvPr id="321557" name="Text Box 21"/>
            <p:cNvSpPr txBox="1">
              <a:spLocks noChangeArrowheads="1"/>
            </p:cNvSpPr>
            <p:nvPr/>
          </p:nvSpPr>
          <p:spPr bwMode="invGray">
            <a:xfrm>
              <a:off x="390" y="800"/>
              <a:ext cx="51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Determine whether each pair of matrices are inverses.</a:t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a.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endParaRPr lang="en-US" b="1">
                <a:solidFill>
                  <a:srgbClr val="FFEB55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b.</a:t>
              </a:r>
            </a:p>
          </p:txBody>
        </p:sp>
        <p:pic>
          <p:nvPicPr>
            <p:cNvPr id="321559" name="Picture 23" descr="Eqn19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727" y="1077"/>
              <a:ext cx="2717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560" name="Picture 24" descr="Eqn192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727" y="2547"/>
              <a:ext cx="2693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1562" name="Text Box 26"/>
          <p:cNvSpPr txBox="1">
            <a:spLocks noChangeArrowheads="1"/>
          </p:cNvSpPr>
          <p:nvPr/>
        </p:nvSpPr>
        <p:spPr bwMode="auto">
          <a:xfrm>
            <a:off x="625475" y="2928938"/>
            <a:ext cx="25257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EB55"/>
                </a:solidFill>
              </a:rPr>
              <a:t>Answer: </a:t>
            </a:r>
            <a:r>
              <a:rPr lang="en-US"/>
              <a:t>no</a:t>
            </a:r>
            <a:endParaRPr lang="en-US">
              <a:sym typeface="Symbol" pitchFamily="18" charset="2"/>
            </a:endParaRPr>
          </a:p>
        </p:txBody>
      </p:sp>
      <p:sp>
        <p:nvSpPr>
          <p:cNvPr id="321563" name="Text Box 27"/>
          <p:cNvSpPr txBox="1">
            <a:spLocks noChangeArrowheads="1"/>
          </p:cNvSpPr>
          <p:nvPr/>
        </p:nvSpPr>
        <p:spPr bwMode="auto">
          <a:xfrm>
            <a:off x="625475" y="5254625"/>
            <a:ext cx="25257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EB55"/>
                </a:solidFill>
              </a:rPr>
              <a:t>Answer: </a:t>
            </a:r>
            <a:r>
              <a:rPr lang="en-US"/>
              <a:t>yes</a:t>
            </a:r>
            <a:endParaRPr lang="en-US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96640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62" grpId="0" autoUpdateAnimBg="0"/>
      <p:bldP spid="3215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7-2a</a:t>
            </a:r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256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6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8" name="Picture 8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2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8" name="Picture 18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9" name="Picture 19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2592" name="Group 32"/>
          <p:cNvGrpSpPr>
            <a:grpSpLocks/>
          </p:cNvGrpSpPr>
          <p:nvPr/>
        </p:nvGrpSpPr>
        <p:grpSpPr bwMode="auto">
          <a:xfrm>
            <a:off x="619125" y="1270000"/>
            <a:ext cx="8118475" cy="1398588"/>
            <a:chOff x="390" y="800"/>
            <a:chExt cx="5114" cy="881"/>
          </a:xfrm>
        </p:grpSpPr>
        <p:sp>
          <p:nvSpPr>
            <p:cNvPr id="322581" name="Text Box 21"/>
            <p:cNvSpPr txBox="1">
              <a:spLocks noChangeArrowheads="1"/>
            </p:cNvSpPr>
            <p:nvPr/>
          </p:nvSpPr>
          <p:spPr bwMode="invGray">
            <a:xfrm>
              <a:off x="390" y="800"/>
              <a:ext cx="51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8319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462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0605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4875" indent="-342900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320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92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64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3675" indent="-342900" fontAlgn="base">
                <a:spcBef>
                  <a:spcPct val="0"/>
                </a:spcBef>
                <a:spcAft>
                  <a:spcPct val="0"/>
                </a:spcAft>
                <a:tabLst>
                  <a:tab pos="51435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b="1">
                  <a:solidFill>
                    <a:srgbClr val="FFEB55"/>
                  </a:solidFill>
                </a:rPr>
                <a:t>Find the inverse of the matrix, if it exists.</a:t>
              </a:r>
            </a:p>
          </p:txBody>
        </p:sp>
        <p:pic>
          <p:nvPicPr>
            <p:cNvPr id="322583" name="Picture 23" descr="Eqn19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1065"/>
              <a:ext cx="1230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2584" name="Picture 24" descr="Eqn196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0725" y="3565525"/>
            <a:ext cx="2941638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85" name="Text Box 25"/>
          <p:cNvSpPr txBox="1">
            <a:spLocks noChangeArrowheads="1"/>
          </p:cNvSpPr>
          <p:nvPr/>
        </p:nvSpPr>
        <p:spPr bwMode="auto">
          <a:xfrm>
            <a:off x="619125" y="2852738"/>
            <a:ext cx="75771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Find the value of the determinant.</a:t>
            </a:r>
          </a:p>
        </p:txBody>
      </p:sp>
      <p:sp>
        <p:nvSpPr>
          <p:cNvPr id="322586" name="Text Box 26"/>
          <p:cNvSpPr txBox="1">
            <a:spLocks noChangeArrowheads="1"/>
          </p:cNvSpPr>
          <p:nvPr/>
        </p:nvSpPr>
        <p:spPr bwMode="auto">
          <a:xfrm>
            <a:off x="625475" y="4929188"/>
            <a:ext cx="75771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Since the determinant is not equal to </a:t>
            </a:r>
            <a:r>
              <a:rPr lang="en-US" sz="2800">
                <a:latin typeface="Times New Roman" pitchFamily="18" charset="0"/>
              </a:rPr>
              <a:t>0</a:t>
            </a:r>
            <a:r>
              <a:rPr lang="en-US"/>
              <a:t>, </a:t>
            </a:r>
            <a:r>
              <a:rPr lang="en-US" sz="2800" i="1">
                <a:latin typeface="Times New Roman" pitchFamily="18" charset="0"/>
              </a:rPr>
              <a:t>S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800" baseline="30000"/>
              <a:t>–1</a:t>
            </a:r>
            <a:r>
              <a:rPr lang="en-US"/>
              <a:t> exists.</a:t>
            </a:r>
          </a:p>
        </p:txBody>
      </p:sp>
      <p:pic>
        <p:nvPicPr>
          <p:cNvPr id="322587" name="Picture 27" descr="example 2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93" name="Picture 33" descr="stop sign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71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85" grpId="0" autoUpdateAnimBg="0"/>
      <p:bldP spid="3225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7-2b</a:t>
            </a:r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882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2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3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4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6" name="Picture 10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7" name="Picture 11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33" name="Picture 17" descr="example 2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8840" name="Group 24"/>
          <p:cNvGrpSpPr>
            <a:grpSpLocks/>
          </p:cNvGrpSpPr>
          <p:nvPr/>
        </p:nvGrpSpPr>
        <p:grpSpPr bwMode="auto">
          <a:xfrm>
            <a:off x="1449388" y="1152525"/>
            <a:ext cx="7345362" cy="976313"/>
            <a:chOff x="913" y="1144"/>
            <a:chExt cx="4627" cy="615"/>
          </a:xfrm>
        </p:grpSpPr>
        <p:sp>
          <p:nvSpPr>
            <p:cNvPr id="418831" name="Text Box 15"/>
            <p:cNvSpPr txBox="1">
              <a:spLocks noChangeArrowheads="1"/>
            </p:cNvSpPr>
            <p:nvPr/>
          </p:nvSpPr>
          <p:spPr bwMode="invGray">
            <a:xfrm>
              <a:off x="4017" y="1216"/>
              <a:ext cx="152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Definition of </a:t>
              </a:r>
              <a:br>
                <a:rPr lang="en-US"/>
              </a:br>
              <a:r>
                <a:rPr lang="en-US"/>
                <a:t>inverse</a:t>
              </a:r>
            </a:p>
          </p:txBody>
        </p:sp>
        <p:pic>
          <p:nvPicPr>
            <p:cNvPr id="418834" name="Picture 18" descr="Eqn19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913" y="1144"/>
              <a:ext cx="2126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8841" name="Group 25"/>
          <p:cNvGrpSpPr>
            <a:grpSpLocks/>
          </p:cNvGrpSpPr>
          <p:nvPr/>
        </p:nvGrpSpPr>
        <p:grpSpPr bwMode="auto">
          <a:xfrm>
            <a:off x="2003425" y="2687638"/>
            <a:ext cx="6791325" cy="976312"/>
            <a:chOff x="1262" y="2015"/>
            <a:chExt cx="4278" cy="615"/>
          </a:xfrm>
        </p:grpSpPr>
        <p:pic>
          <p:nvPicPr>
            <p:cNvPr id="418835" name="Picture 19" descr="Eqn19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262" y="2015"/>
              <a:ext cx="2279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838" name="Text Box 22"/>
            <p:cNvSpPr txBox="1">
              <a:spLocks noChangeArrowheads="1"/>
            </p:cNvSpPr>
            <p:nvPr/>
          </p:nvSpPr>
          <p:spPr bwMode="invGray">
            <a:xfrm>
              <a:off x="4017" y="2033"/>
              <a:ext cx="1523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a</a:t>
              </a:r>
              <a:r>
                <a:rPr lang="en-US" sz="2800">
                  <a:latin typeface="Times New Roman" pitchFamily="18" charset="0"/>
                </a:rPr>
                <a:t> = –1</a:t>
              </a:r>
              <a:r>
                <a:rPr lang="en-US"/>
                <a:t>,</a:t>
              </a:r>
              <a:r>
                <a:rPr lang="en-US" sz="2800">
                  <a:latin typeface="Times New Roman" pitchFamily="18" charset="0"/>
                </a:rPr>
                <a:t> </a:t>
              </a:r>
              <a:r>
                <a:rPr lang="en-US" sz="2800" i="1">
                  <a:latin typeface="Times New Roman" pitchFamily="18" charset="0"/>
                </a:rPr>
                <a:t>b</a:t>
              </a:r>
              <a:r>
                <a:rPr lang="en-US" sz="2800">
                  <a:latin typeface="Times New Roman" pitchFamily="18" charset="0"/>
                </a:rPr>
                <a:t> = 0</a:t>
              </a:r>
              <a:r>
                <a:rPr lang="en-US"/>
                <a:t>,</a:t>
              </a:r>
              <a:r>
                <a:rPr lang="en-US" sz="2800">
                  <a:latin typeface="Times New Roman" pitchFamily="18" charset="0"/>
                </a:rPr>
                <a:t/>
              </a:r>
              <a:br>
                <a:rPr lang="en-US" sz="2800">
                  <a:latin typeface="Times New Roman" pitchFamily="18" charset="0"/>
                </a:rPr>
              </a:br>
              <a:r>
                <a:rPr lang="en-US" sz="2800" i="1">
                  <a:latin typeface="Times New Roman" pitchFamily="18" charset="0"/>
                </a:rPr>
                <a:t>c</a:t>
              </a:r>
              <a:r>
                <a:rPr lang="en-US" sz="2800">
                  <a:latin typeface="Times New Roman" pitchFamily="18" charset="0"/>
                </a:rPr>
                <a:t> = 8</a:t>
              </a:r>
              <a:r>
                <a:rPr lang="en-US"/>
                <a:t>,</a:t>
              </a:r>
              <a:r>
                <a:rPr lang="en-US" sz="2800">
                  <a:latin typeface="Times New Roman" pitchFamily="18" charset="0"/>
                </a:rPr>
                <a:t> </a:t>
              </a:r>
              <a:r>
                <a:rPr lang="en-US" sz="2800" i="1">
                  <a:latin typeface="Times New Roman" pitchFamily="18" charset="0"/>
                </a:rPr>
                <a:t>d</a:t>
              </a:r>
              <a:r>
                <a:rPr lang="en-US" sz="2800">
                  <a:latin typeface="Times New Roman" pitchFamily="18" charset="0"/>
                </a:rPr>
                <a:t> = –2</a:t>
              </a:r>
            </a:p>
          </p:txBody>
        </p:sp>
      </p:grpSp>
      <p:grpSp>
        <p:nvGrpSpPr>
          <p:cNvPr id="418842" name="Group 26"/>
          <p:cNvGrpSpPr>
            <a:grpSpLocks/>
          </p:cNvGrpSpPr>
          <p:nvPr/>
        </p:nvGrpSpPr>
        <p:grpSpPr bwMode="auto">
          <a:xfrm>
            <a:off x="625475" y="4222750"/>
            <a:ext cx="8169275" cy="1395413"/>
            <a:chOff x="394" y="2795"/>
            <a:chExt cx="5146" cy="879"/>
          </a:xfrm>
        </p:grpSpPr>
        <p:pic>
          <p:nvPicPr>
            <p:cNvPr id="418836" name="Picture 20" descr="Eqn20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1262" y="2795"/>
              <a:ext cx="2489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837" name="Text Box 21"/>
            <p:cNvSpPr txBox="1">
              <a:spLocks noChangeArrowheads="1"/>
            </p:cNvSpPr>
            <p:nvPr/>
          </p:nvSpPr>
          <p:spPr bwMode="invGray">
            <a:xfrm>
              <a:off x="394" y="3091"/>
              <a:ext cx="159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418839" name="Text Box 23"/>
            <p:cNvSpPr txBox="1">
              <a:spLocks noChangeArrowheads="1"/>
            </p:cNvSpPr>
            <p:nvPr/>
          </p:nvSpPr>
          <p:spPr bwMode="invGray">
            <a:xfrm>
              <a:off x="4017" y="3091"/>
              <a:ext cx="152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</p:grpSp>
      <p:pic>
        <p:nvPicPr>
          <p:cNvPr id="418843" name="Picture 27" descr="stop sign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79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1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7-2c</a:t>
            </a:r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984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6" name="Picture 6" descr="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7" name="Picture 7" descr="help">
            <a:hlinkClick r:id="rId6" action="ppaction://program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8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9" name="Picture 9" descr="che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50" name="Picture 10" descr="4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51" name="Picture 11" descr="example 2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0" name="Text Box 20"/>
          <p:cNvSpPr txBox="1">
            <a:spLocks noChangeArrowheads="1"/>
          </p:cNvSpPr>
          <p:nvPr/>
        </p:nvSpPr>
        <p:spPr bwMode="auto">
          <a:xfrm>
            <a:off x="625475" y="1363663"/>
            <a:ext cx="25257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EB55"/>
                </a:solidFill>
              </a:rPr>
              <a:t>Check:</a:t>
            </a:r>
            <a:endParaRPr lang="en-US">
              <a:sym typeface="Symbol" pitchFamily="18" charset="2"/>
            </a:endParaRPr>
          </a:p>
        </p:txBody>
      </p:sp>
      <p:grpSp>
        <p:nvGrpSpPr>
          <p:cNvPr id="419869" name="Group 29"/>
          <p:cNvGrpSpPr>
            <a:grpSpLocks/>
          </p:cNvGrpSpPr>
          <p:nvPr/>
        </p:nvGrpSpPr>
        <p:grpSpPr bwMode="auto">
          <a:xfrm>
            <a:off x="720725" y="1892300"/>
            <a:ext cx="7075488" cy="1395413"/>
            <a:chOff x="454" y="1192"/>
            <a:chExt cx="4457" cy="879"/>
          </a:xfrm>
        </p:grpSpPr>
        <p:pic>
          <p:nvPicPr>
            <p:cNvPr id="419866" name="Picture 26" descr="Eqn2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454" y="1192"/>
              <a:ext cx="2165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867" name="Picture 27" descr="Eqn203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2686" y="1327"/>
              <a:ext cx="2225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868" name="Picture 28" descr="Check (gr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913688" y="236378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1" name="Picture 31" descr="stop sign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819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1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Microsoft Office PowerPoint</Application>
  <PresentationFormat>On-screen Show (4:3)</PresentationFormat>
  <Paragraphs>363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MathType 5.0 Equation</vt:lpstr>
      <vt:lpstr>PowerPoint Presentation</vt:lpstr>
      <vt:lpstr>Lesson 7 Contents</vt:lpstr>
      <vt:lpstr>Example 7-1a</vt:lpstr>
      <vt:lpstr>Example 7-1b</vt:lpstr>
      <vt:lpstr>Example 7-1c</vt:lpstr>
      <vt:lpstr>Example 7-1d</vt:lpstr>
      <vt:lpstr>Example 7-2a</vt:lpstr>
      <vt:lpstr>Example 7-2b</vt:lpstr>
      <vt:lpstr>Example 7-2c</vt:lpstr>
      <vt:lpstr>Example 7-2d</vt:lpstr>
      <vt:lpstr>Example 7-2e</vt:lpstr>
      <vt:lpstr>Example 7-3a</vt:lpstr>
      <vt:lpstr>Example 7-3b</vt:lpstr>
      <vt:lpstr>Example 7-3c</vt:lpstr>
      <vt:lpstr>Example 7-3d</vt:lpstr>
      <vt:lpstr>Example 7-3e</vt:lpstr>
      <vt:lpstr>Example 7-3f</vt:lpstr>
      <vt:lpstr>Example 7-3g</vt:lpstr>
      <vt:lpstr>Example 7-3h</vt:lpstr>
      <vt:lpstr>Example 7-3i</vt:lpstr>
      <vt:lpstr>Example 7-3j</vt:lpstr>
      <vt:lpstr>Example 7-3k</vt:lpstr>
      <vt:lpstr>End of Lesson 7</vt:lpstr>
      <vt:lpstr>Lesson 8 Contents</vt:lpstr>
      <vt:lpstr>Example 8-1a</vt:lpstr>
      <vt:lpstr>Example 8-1b</vt:lpstr>
      <vt:lpstr>Example 8-2a</vt:lpstr>
      <vt:lpstr>Example 8-2b</vt:lpstr>
      <vt:lpstr>Example 8-2c</vt:lpstr>
      <vt:lpstr>Example 8-2d</vt:lpstr>
      <vt:lpstr>Example 8-2e</vt:lpstr>
      <vt:lpstr>Example 8-3a</vt:lpstr>
      <vt:lpstr>Example 8-3b</vt:lpstr>
      <vt:lpstr>Example 8-3c</vt:lpstr>
      <vt:lpstr>Example 8-3d</vt:lpstr>
      <vt:lpstr>Example 8-4a</vt:lpstr>
      <vt:lpstr>Example 8-4b</vt:lpstr>
      <vt:lpstr>Example 8-4c</vt:lpstr>
      <vt:lpstr>Example 8-4d</vt:lpstr>
      <vt:lpstr>End of Lesson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2013-11-12T22:45:51Z</dcterms:created>
  <dcterms:modified xsi:type="dcterms:W3CDTF">2013-11-12T22:46:04Z</dcterms:modified>
</cp:coreProperties>
</file>