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11AE62-3BC4-48E4-868F-A91FA34004C7}" type="datetimeFigureOut">
              <a:rPr lang="en-US" smtClean="0"/>
              <a:t>09/09/2013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2A7B80-AA69-4A04-B6C4-087088BC25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for 3.1/3.2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For y = 3 + 7 </a:t>
            </a:r>
            <a:r>
              <a:rPr lang="en-US" sz="2800" b="1" dirty="0" err="1" smtClean="0"/>
              <a:t>cos</a:t>
            </a:r>
            <a:r>
              <a:rPr lang="en-US" sz="2800" b="1" dirty="0" smtClean="0"/>
              <a:t> 4(</a:t>
            </a:r>
            <a:r>
              <a:rPr lang="el-GR" sz="2800" b="1" dirty="0" smtClean="0"/>
              <a:t>θ</a:t>
            </a:r>
            <a:r>
              <a:rPr lang="en-US" sz="2800" b="1" dirty="0" smtClean="0"/>
              <a:t> - 20°), identify the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Vertical dilation</a:t>
            </a:r>
          </a:p>
          <a:p>
            <a:pPr lvl="1"/>
            <a:r>
              <a:rPr lang="en-US" sz="2800" dirty="0" smtClean="0"/>
              <a:t>Vertical translation</a:t>
            </a:r>
          </a:p>
          <a:p>
            <a:pPr lvl="1"/>
            <a:r>
              <a:rPr lang="en-US" sz="2800" dirty="0" smtClean="0"/>
              <a:t>Horizontal dilation</a:t>
            </a:r>
          </a:p>
          <a:p>
            <a:pPr lvl="1"/>
            <a:r>
              <a:rPr lang="en-US" sz="2800" dirty="0" smtClean="0"/>
              <a:t>Horizontal translation</a:t>
            </a:r>
          </a:p>
          <a:p>
            <a:r>
              <a:rPr lang="en-US" sz="2800" b="1" dirty="0" smtClean="0"/>
              <a:t>For the sinusoid above, identify the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/>
              <a:t>Amplitude</a:t>
            </a:r>
          </a:p>
          <a:p>
            <a:pPr lvl="1"/>
            <a:r>
              <a:rPr lang="en-US" sz="2800" dirty="0" smtClean="0"/>
              <a:t>Period</a:t>
            </a:r>
          </a:p>
          <a:p>
            <a:pPr lvl="1"/>
            <a:r>
              <a:rPr lang="en-US" sz="2800" dirty="0" smtClean="0"/>
              <a:t>Phase displacement (for cosine)</a:t>
            </a:r>
          </a:p>
          <a:p>
            <a:pPr lvl="1"/>
            <a:r>
              <a:rPr lang="en-US" sz="2800" dirty="0" smtClean="0"/>
              <a:t>Sinusoidal axis location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27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for 3.1/3.2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</p:spPr>
            <p:txBody>
              <a:bodyPr>
                <a:noAutofit/>
              </a:bodyPr>
              <a:lstStyle/>
              <a:p>
                <a:r>
                  <a:rPr lang="en-US" sz="2800" b="1" dirty="0" smtClean="0"/>
                  <a:t>For y = 3 + 7 </a:t>
                </a:r>
                <a:r>
                  <a:rPr lang="en-US" sz="2800" b="1" dirty="0" err="1" smtClean="0"/>
                  <a:t>cos</a:t>
                </a:r>
                <a:r>
                  <a:rPr lang="en-US" sz="2800" b="1" dirty="0" smtClean="0"/>
                  <a:t> 4(</a:t>
                </a:r>
                <a:r>
                  <a:rPr lang="el-GR" sz="2800" b="1" dirty="0" smtClean="0"/>
                  <a:t>θ</a:t>
                </a:r>
                <a:r>
                  <a:rPr lang="en-US" sz="2800" b="1" dirty="0" smtClean="0"/>
                  <a:t> - 20°), identify the</a:t>
                </a:r>
                <a:r>
                  <a:rPr lang="en-US" sz="2800" dirty="0" smtClean="0"/>
                  <a:t>:</a:t>
                </a:r>
              </a:p>
              <a:p>
                <a:pPr lvl="1"/>
                <a:r>
                  <a:rPr lang="en-US" sz="2800" dirty="0" smtClean="0"/>
                  <a:t>Vertical </a:t>
                </a:r>
                <a:r>
                  <a:rPr lang="en-US" sz="2800" dirty="0" smtClean="0"/>
                  <a:t>dilation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=  7</a:t>
                </a:r>
                <a:endParaRPr lang="en-US" sz="2800" dirty="0" smtClean="0">
                  <a:solidFill>
                    <a:srgbClr val="FFFF00"/>
                  </a:solidFill>
                </a:endParaRPr>
              </a:p>
              <a:p>
                <a:pPr lvl="1"/>
                <a:r>
                  <a:rPr lang="en-US" sz="2800" dirty="0" smtClean="0"/>
                  <a:t>Vertical </a:t>
                </a:r>
                <a:r>
                  <a:rPr lang="en-US" sz="2800" dirty="0" smtClean="0"/>
                  <a:t>translation  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= 3</a:t>
                </a:r>
                <a:endParaRPr lang="en-US" sz="2800" dirty="0" smtClean="0">
                  <a:solidFill>
                    <a:srgbClr val="FFFF00"/>
                  </a:solidFill>
                </a:endParaRPr>
              </a:p>
              <a:p>
                <a:pPr lvl="1"/>
                <a:r>
                  <a:rPr lang="en-US" sz="2800" dirty="0" smtClean="0"/>
                  <a:t>Horizontal </a:t>
                </a:r>
                <a:r>
                  <a:rPr lang="en-US" sz="2800" dirty="0" smtClean="0"/>
                  <a:t>dilation  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rgbClr val="FFFF00"/>
                  </a:solidFill>
                </a:endParaRPr>
              </a:p>
              <a:p>
                <a:pPr lvl="1"/>
                <a:r>
                  <a:rPr lang="en-US" sz="2800" dirty="0" smtClean="0"/>
                  <a:t>Horizontal </a:t>
                </a:r>
                <a:r>
                  <a:rPr lang="en-US" sz="2800" dirty="0" smtClean="0"/>
                  <a:t>translation 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= 20°</a:t>
                </a:r>
                <a:endParaRPr lang="en-US" sz="2800" dirty="0" smtClean="0">
                  <a:solidFill>
                    <a:srgbClr val="FFFF00"/>
                  </a:solidFill>
                </a:endParaRPr>
              </a:p>
              <a:p>
                <a:r>
                  <a:rPr lang="en-US" sz="2800" b="1" dirty="0" smtClean="0"/>
                  <a:t>For the sinusoid above, identify the</a:t>
                </a:r>
                <a:r>
                  <a:rPr lang="en-US" sz="2800" dirty="0" smtClean="0"/>
                  <a:t>:</a:t>
                </a:r>
              </a:p>
              <a:p>
                <a:pPr lvl="1"/>
                <a:r>
                  <a:rPr lang="en-US" sz="2800" dirty="0" smtClean="0"/>
                  <a:t>Amplitude 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= 7</a:t>
                </a:r>
                <a:endParaRPr lang="en-US" sz="2800" dirty="0" smtClean="0">
                  <a:solidFill>
                    <a:srgbClr val="FFFF00"/>
                  </a:solidFill>
                </a:endParaRPr>
              </a:p>
              <a:p>
                <a:pPr lvl="1"/>
                <a:r>
                  <a:rPr lang="en-US" sz="2800" dirty="0" smtClean="0"/>
                  <a:t>Period 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= 360° •</a:t>
                </a:r>
                <a:r>
                  <a:rPr lang="en-US" sz="2800" dirty="0" err="1" smtClean="0">
                    <a:solidFill>
                      <a:srgbClr val="FFFF00"/>
                    </a:solidFill>
                  </a:rPr>
                  <a:t>hd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  (360° •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dirty="0">
                            <a:solidFill>
                              <a:srgbClr val="FFFF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i="1" dirty="0">
                            <a:solidFill>
                              <a:srgbClr val="FFFF00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>
                    <a:solidFill>
                      <a:srgbClr val="00B0F0"/>
                    </a:solidFill>
                  </a:rPr>
                  <a:t>= 90°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)</a:t>
                </a:r>
                <a:endParaRPr lang="en-US" sz="2800" dirty="0" smtClean="0">
                  <a:solidFill>
                    <a:srgbClr val="FFFF00"/>
                  </a:solidFill>
                </a:endParaRPr>
              </a:p>
              <a:p>
                <a:pPr lvl="1"/>
                <a:r>
                  <a:rPr lang="en-US" sz="2800" dirty="0" smtClean="0"/>
                  <a:t>Phase displacement (for cosine</a:t>
                </a:r>
                <a:r>
                  <a:rPr lang="en-US" sz="2800" dirty="0" smtClean="0"/>
                  <a:t>) </a:t>
                </a:r>
                <a:r>
                  <a:rPr lang="en-US" sz="2800" dirty="0">
                    <a:solidFill>
                      <a:srgbClr val="FFFF00"/>
                    </a:solidFill>
                  </a:rPr>
                  <a:t>= 20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°</a:t>
                </a:r>
                <a:endParaRPr lang="en-US" sz="2800" dirty="0" smtClean="0"/>
              </a:p>
              <a:p>
                <a:pPr lvl="1"/>
                <a:r>
                  <a:rPr lang="en-US" sz="2800" dirty="0" smtClean="0"/>
                  <a:t>Sinusoidal axis </a:t>
                </a:r>
                <a:r>
                  <a:rPr lang="en-US" sz="2800" dirty="0" smtClean="0"/>
                  <a:t>location 	</a:t>
                </a:r>
                <a:r>
                  <a:rPr lang="en-US" sz="2800" dirty="0" smtClean="0">
                    <a:solidFill>
                      <a:srgbClr val="FFFF00"/>
                    </a:solidFill>
                  </a:rPr>
                  <a:t>y = 3</a:t>
                </a:r>
                <a:endParaRPr lang="en-US" sz="2800" dirty="0" smtClean="0">
                  <a:solidFill>
                    <a:srgbClr val="FFFF00"/>
                  </a:solidFill>
                </a:endParaRPr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  <a:blipFill rotWithShape="1">
                <a:blip r:embed="rId2"/>
                <a:stretch>
                  <a:fillRect t="-1389" b="-18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5410200" y="65532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631" y="76200"/>
            <a:ext cx="5445791" cy="351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8554622" cy="285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7620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parts of graphs</a:t>
            </a:r>
            <a:endParaRPr lang="en-US" sz="40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37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an equation for the sinusoid (use sine or cosine</a:t>
            </a:r>
            <a:r>
              <a:rPr lang="en-US" dirty="0" smtClean="0"/>
              <a:t>)	</a:t>
            </a:r>
          </a:p>
          <a:p>
            <a:r>
              <a:rPr lang="en-US" dirty="0" smtClean="0"/>
              <a:t>Give </a:t>
            </a:r>
            <a:r>
              <a:rPr lang="en-US" dirty="0" smtClean="0"/>
              <a:t>the </a:t>
            </a:r>
            <a:r>
              <a:rPr lang="en-US" dirty="0" smtClean="0"/>
              <a:t>amplitude ,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period ,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frequency,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phase </a:t>
            </a:r>
            <a:r>
              <a:rPr lang="en-US" dirty="0" smtClean="0"/>
              <a:t>displacement ,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and sinusoidal axis </a:t>
            </a:r>
            <a:r>
              <a:rPr lang="en-US" dirty="0" smtClean="0"/>
              <a:t>location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Use the equation to calc.   </a:t>
            </a:r>
            <a:r>
              <a:rPr lang="el-GR" dirty="0" smtClean="0"/>
              <a:t>θ</a:t>
            </a:r>
            <a:r>
              <a:rPr lang="en-US" dirty="0" smtClean="0"/>
              <a:t> = 10° and </a:t>
            </a:r>
            <a:r>
              <a:rPr lang="el-GR" dirty="0" smtClean="0"/>
              <a:t>θ</a:t>
            </a:r>
            <a:r>
              <a:rPr lang="en-US" dirty="0" smtClean="0"/>
              <a:t> = 453</a:t>
            </a:r>
            <a:r>
              <a:rPr lang="el-GR" dirty="0" smtClean="0"/>
              <a:t>°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657"/>
            <a:ext cx="5456408" cy="33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81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600200"/>
                <a:ext cx="8229600" cy="5257800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Write an equation for the sinusoid (use sine or cosine</a:t>
                </a:r>
                <a:r>
                  <a:rPr lang="en-US" dirty="0" smtClean="0"/>
                  <a:t>)	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y = 8 + 10 sin [9(</a:t>
                </a:r>
                <a:r>
                  <a:rPr lang="el-GR" dirty="0" smtClean="0">
                    <a:solidFill>
                      <a:srgbClr val="FFFF00"/>
                    </a:solidFill>
                  </a:rPr>
                  <a:t>θ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 - 14°)]</a:t>
                </a:r>
                <a:endParaRPr lang="en-US" dirty="0" smtClean="0">
                  <a:solidFill>
                    <a:srgbClr val="FFFF00"/>
                  </a:solidFill>
                </a:endParaRPr>
              </a:p>
              <a:p>
                <a:r>
                  <a:rPr lang="en-US" dirty="0" smtClean="0"/>
                  <a:t>Give the </a:t>
                </a:r>
                <a:r>
                  <a:rPr lang="en-US" dirty="0" smtClean="0"/>
                  <a:t>amplitude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(10)</a:t>
                </a:r>
                <a:r>
                  <a:rPr lang="en-US" dirty="0" smtClean="0"/>
                  <a:t>,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dirty="0" smtClean="0"/>
                  <a:t>period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(40°)</a:t>
                </a:r>
                <a:r>
                  <a:rPr lang="en-US" dirty="0" smtClean="0"/>
                  <a:t>,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dirty="0" smtClean="0"/>
                  <a:t>frequency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rgbClr val="FFFF00"/>
                    </a:solidFill>
                  </a:rPr>
                  <a:t>)</a:t>
                </a:r>
                <a:r>
                  <a:rPr lang="en-US" dirty="0" smtClean="0"/>
                  <a:t>,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dirty="0" smtClean="0"/>
                  <a:t>phase </a:t>
                </a:r>
                <a:r>
                  <a:rPr lang="en-US" dirty="0" smtClean="0"/>
                  <a:t>displacement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(14°)</a:t>
                </a:r>
                <a:r>
                  <a:rPr lang="en-US" dirty="0" smtClean="0"/>
                  <a:t>,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 </a:t>
                </a:r>
                <a:r>
                  <a:rPr lang="en-US" dirty="0" smtClean="0"/>
                  <a:t>and sinusoidal axis </a:t>
                </a:r>
                <a:r>
                  <a:rPr lang="en-US" dirty="0" smtClean="0"/>
                  <a:t>location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( y = 8)</a:t>
                </a:r>
                <a:endParaRPr lang="en-US" dirty="0" smtClean="0">
                  <a:solidFill>
                    <a:srgbClr val="FFFF00"/>
                  </a:solidFill>
                </a:endParaRPr>
              </a:p>
              <a:p>
                <a:r>
                  <a:rPr lang="en-US" dirty="0" smtClean="0"/>
                  <a:t>Use the equation to calc.  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= 10°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(17.41) </a:t>
                </a:r>
                <a:r>
                  <a:rPr lang="en-US" dirty="0" smtClean="0"/>
                  <a:t>and     </a:t>
                </a:r>
                <a:r>
                  <a:rPr lang="el-GR" dirty="0" smtClean="0"/>
                  <a:t>θ</a:t>
                </a:r>
                <a:r>
                  <a:rPr lang="en-US" dirty="0" smtClean="0"/>
                  <a:t> </a:t>
                </a:r>
                <a:r>
                  <a:rPr lang="en-US" dirty="0" smtClean="0"/>
                  <a:t>= 453</a:t>
                </a:r>
                <a:r>
                  <a:rPr lang="el-GR" dirty="0" smtClean="0"/>
                  <a:t>°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(6.44)</a:t>
                </a:r>
                <a:endParaRPr lang="en-US" dirty="0" smtClean="0">
                  <a:solidFill>
                    <a:srgbClr val="FFFF00"/>
                  </a:solidFill>
                </a:endParaRPr>
              </a:p>
              <a:p>
                <a:pPr marL="13716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600200"/>
                <a:ext cx="8229600" cy="5257800"/>
              </a:xfrm>
              <a:blipFill rotWithShape="1">
                <a:blip r:embed="rId2"/>
                <a:stretch>
                  <a:fillRect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657"/>
            <a:ext cx="5456408" cy="33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4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245</TotalTime>
  <Words>153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Notes for 3.1/3.2</vt:lpstr>
      <vt:lpstr>Notes for 3.1/3.2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Preview for 3.2</dc:title>
  <dc:creator>Administrator</dc:creator>
  <cp:lastModifiedBy>Administrator</cp:lastModifiedBy>
  <cp:revision>7</cp:revision>
  <dcterms:created xsi:type="dcterms:W3CDTF">2013-09-09T13:42:42Z</dcterms:created>
  <dcterms:modified xsi:type="dcterms:W3CDTF">2013-09-09T19:14:00Z</dcterms:modified>
</cp:coreProperties>
</file>